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6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15.xml" ContentType="application/vnd.openxmlformats-officedocument.presentationml.slide+xml"/>
  <Override PartName="/ppt/slides/slide6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0" r:id="rId2"/>
  </p:sldMasterIdLst>
  <p:notesMasterIdLst>
    <p:notesMasterId r:id="rId70"/>
  </p:notesMasterIdLst>
  <p:handoutMasterIdLst>
    <p:handoutMasterId r:id="rId71"/>
  </p:handoutMasterIdLst>
  <p:sldIdLst>
    <p:sldId id="256" r:id="rId3"/>
    <p:sldId id="289" r:id="rId4"/>
    <p:sldId id="380" r:id="rId5"/>
    <p:sldId id="344" r:id="rId6"/>
    <p:sldId id="321" r:id="rId7"/>
    <p:sldId id="290" r:id="rId8"/>
    <p:sldId id="345" r:id="rId9"/>
    <p:sldId id="343" r:id="rId10"/>
    <p:sldId id="346" r:id="rId11"/>
    <p:sldId id="313" r:id="rId12"/>
    <p:sldId id="347" r:id="rId13"/>
    <p:sldId id="262" r:id="rId14"/>
    <p:sldId id="320" r:id="rId15"/>
    <p:sldId id="304" r:id="rId16"/>
    <p:sldId id="337" r:id="rId17"/>
    <p:sldId id="348" r:id="rId18"/>
    <p:sldId id="305" r:id="rId19"/>
    <p:sldId id="333" r:id="rId20"/>
    <p:sldId id="306" r:id="rId21"/>
    <p:sldId id="334" r:id="rId22"/>
    <p:sldId id="335" r:id="rId23"/>
    <p:sldId id="350" r:id="rId24"/>
    <p:sldId id="351" r:id="rId25"/>
    <p:sldId id="341" r:id="rId26"/>
    <p:sldId id="372" r:id="rId27"/>
    <p:sldId id="373" r:id="rId28"/>
    <p:sldId id="336" r:id="rId29"/>
    <p:sldId id="342" r:id="rId30"/>
    <p:sldId id="353" r:id="rId31"/>
    <p:sldId id="357" r:id="rId32"/>
    <p:sldId id="358" r:id="rId33"/>
    <p:sldId id="359" r:id="rId34"/>
    <p:sldId id="360" r:id="rId35"/>
    <p:sldId id="361" r:id="rId36"/>
    <p:sldId id="364" r:id="rId37"/>
    <p:sldId id="355" r:id="rId38"/>
    <p:sldId id="376" r:id="rId39"/>
    <p:sldId id="362" r:id="rId40"/>
    <p:sldId id="363" r:id="rId41"/>
    <p:sldId id="366" r:id="rId42"/>
    <p:sldId id="367" r:id="rId43"/>
    <p:sldId id="368" r:id="rId44"/>
    <p:sldId id="369" r:id="rId45"/>
    <p:sldId id="370" r:id="rId46"/>
    <p:sldId id="371" r:id="rId47"/>
    <p:sldId id="354" r:id="rId48"/>
    <p:sldId id="295" r:id="rId49"/>
    <p:sldId id="296" r:id="rId50"/>
    <p:sldId id="298" r:id="rId51"/>
    <p:sldId id="356" r:id="rId52"/>
    <p:sldId id="323" r:id="rId53"/>
    <p:sldId id="378" r:id="rId54"/>
    <p:sldId id="379" r:id="rId55"/>
    <p:sldId id="324" r:id="rId56"/>
    <p:sldId id="292" r:id="rId57"/>
    <p:sldId id="293" r:id="rId58"/>
    <p:sldId id="294" r:id="rId59"/>
    <p:sldId id="325" r:id="rId60"/>
    <p:sldId id="377" r:id="rId61"/>
    <p:sldId id="322" r:id="rId62"/>
    <p:sldId id="331" r:id="rId63"/>
    <p:sldId id="329" r:id="rId64"/>
    <p:sldId id="288" r:id="rId65"/>
    <p:sldId id="303" r:id="rId66"/>
    <p:sldId id="318" r:id="rId67"/>
    <p:sldId id="319" r:id="rId68"/>
    <p:sldId id="332" r:id="rId69"/>
  </p:sldIdLst>
  <p:sldSz cx="9144000" cy="6858000" type="screen4x3"/>
  <p:notesSz cx="6858000" cy="9144000"/>
  <p:embeddedFontLst>
    <p:embeddedFont>
      <p:font typeface="Calibri"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E28"/>
    <a:srgbClr val="C7273E"/>
    <a:srgbClr val="A5C3F5"/>
    <a:srgbClr val="CCECFF"/>
    <a:srgbClr val="959BA5"/>
    <a:srgbClr val="7F1B3F"/>
    <a:srgbClr val="2014BC"/>
    <a:srgbClr val="333399"/>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5"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3.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theme" Target="theme/theme1.xml"/><Relationship Id="rId8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22CE0-DF0A-4A00-8A8C-4472280F528F}" type="doc">
      <dgm:prSet loTypeId="urn:microsoft.com/office/officeart/2005/8/layout/hProcess9" loCatId="process" qsTypeId="urn:microsoft.com/office/officeart/2005/8/quickstyle/simple1" qsCatId="simple" csTypeId="urn:microsoft.com/office/officeart/2005/8/colors/accent1_2" csCatId="accent1" phldr="1"/>
      <dgm:spPr/>
    </dgm:pt>
    <dgm:pt modelId="{7C596364-F535-4382-A3EA-D934912881CF}">
      <dgm:prSet phldrT="[Text]"/>
      <dgm:spPr/>
      <dgm:t>
        <a:bodyPr/>
        <a:lstStyle/>
        <a:p>
          <a:r>
            <a:rPr lang="en-US" dirty="0" smtClean="0">
              <a:solidFill>
                <a:schemeClr val="accent2"/>
              </a:solidFill>
            </a:rPr>
            <a:t>Builds Eligibility Rules for Adjudication</a:t>
          </a:r>
          <a:endParaRPr lang="en-US" dirty="0">
            <a:solidFill>
              <a:schemeClr val="accent2"/>
            </a:solidFill>
          </a:endParaRPr>
        </a:p>
      </dgm:t>
    </dgm:pt>
    <dgm:pt modelId="{43CF3B28-FBB5-4DF8-AB65-F834962CC633}" type="parTrans" cxnId="{A4DA005A-3C09-40E2-B022-B20F5BA29FCE}">
      <dgm:prSet/>
      <dgm:spPr/>
      <dgm:t>
        <a:bodyPr/>
        <a:lstStyle/>
        <a:p>
          <a:endParaRPr lang="en-US"/>
        </a:p>
      </dgm:t>
    </dgm:pt>
    <dgm:pt modelId="{F8E67804-DCF1-48F0-9E31-75EA423E1D96}" type="sibTrans" cxnId="{A4DA005A-3C09-40E2-B022-B20F5BA29FCE}">
      <dgm:prSet/>
      <dgm:spPr/>
      <dgm:t>
        <a:bodyPr/>
        <a:lstStyle/>
        <a:p>
          <a:endParaRPr lang="en-US"/>
        </a:p>
      </dgm:t>
    </dgm:pt>
    <dgm:pt modelId="{0C568212-4963-4969-94A0-46E5FC8B6DD3}">
      <dgm:prSet phldrT="[Text]"/>
      <dgm:spPr/>
      <dgm:t>
        <a:bodyPr/>
        <a:lstStyle/>
        <a:p>
          <a:r>
            <a:rPr lang="en-US" dirty="0" smtClean="0">
              <a:solidFill>
                <a:schemeClr val="accent2"/>
              </a:solidFill>
            </a:rPr>
            <a:t>Issues ID cards with 4Rx Data </a:t>
          </a:r>
          <a:endParaRPr lang="en-US" dirty="0">
            <a:solidFill>
              <a:schemeClr val="accent2"/>
            </a:solidFill>
          </a:endParaRPr>
        </a:p>
      </dgm:t>
    </dgm:pt>
    <dgm:pt modelId="{CD6DD8FA-3E85-4F58-835B-316E5E24316D}" type="parTrans" cxnId="{1FC121E9-0721-4A69-8C14-03F07D3A875E}">
      <dgm:prSet/>
      <dgm:spPr/>
      <dgm:t>
        <a:bodyPr/>
        <a:lstStyle/>
        <a:p>
          <a:endParaRPr lang="en-US"/>
        </a:p>
      </dgm:t>
    </dgm:pt>
    <dgm:pt modelId="{A659B4B0-89B2-420A-A1EC-253C9E311A26}" type="sibTrans" cxnId="{1FC121E9-0721-4A69-8C14-03F07D3A875E}">
      <dgm:prSet/>
      <dgm:spPr/>
      <dgm:t>
        <a:bodyPr/>
        <a:lstStyle/>
        <a:p>
          <a:endParaRPr lang="en-US"/>
        </a:p>
      </dgm:t>
    </dgm:pt>
    <dgm:pt modelId="{635F8BBB-1B81-4A2B-B6C1-6DB34F4ED60C}">
      <dgm:prSet phldrT="[Text]"/>
      <dgm:spPr/>
      <dgm:t>
        <a:bodyPr/>
        <a:lstStyle/>
        <a:p>
          <a:r>
            <a:rPr lang="en-US" dirty="0" smtClean="0">
              <a:solidFill>
                <a:schemeClr val="accent2"/>
              </a:solidFill>
            </a:rPr>
            <a:t>Submits 4Rx Data to CMS through COB contractor</a:t>
          </a:r>
          <a:endParaRPr lang="en-US" dirty="0">
            <a:solidFill>
              <a:schemeClr val="accent2"/>
            </a:solidFill>
          </a:endParaRPr>
        </a:p>
      </dgm:t>
    </dgm:pt>
    <dgm:pt modelId="{6B3DFC91-8C38-4E5C-88FB-FF95ECE82C86}" type="parTrans" cxnId="{5C5EA8D2-F199-4556-AB5D-D944A803C6BC}">
      <dgm:prSet/>
      <dgm:spPr/>
      <dgm:t>
        <a:bodyPr/>
        <a:lstStyle/>
        <a:p>
          <a:endParaRPr lang="en-US"/>
        </a:p>
      </dgm:t>
    </dgm:pt>
    <dgm:pt modelId="{92F091DE-821C-47E3-8519-69740E8DEDCE}" type="sibTrans" cxnId="{5C5EA8D2-F199-4556-AB5D-D944A803C6BC}">
      <dgm:prSet/>
      <dgm:spPr/>
      <dgm:t>
        <a:bodyPr/>
        <a:lstStyle/>
        <a:p>
          <a:endParaRPr lang="en-US"/>
        </a:p>
      </dgm:t>
    </dgm:pt>
    <dgm:pt modelId="{DE4A4D68-F7D8-4D26-9152-F46242A0FCB3}" type="pres">
      <dgm:prSet presAssocID="{ECD22CE0-DF0A-4A00-8A8C-4472280F528F}" presName="CompostProcess" presStyleCnt="0">
        <dgm:presLayoutVars>
          <dgm:dir/>
          <dgm:resizeHandles val="exact"/>
        </dgm:presLayoutVars>
      </dgm:prSet>
      <dgm:spPr/>
    </dgm:pt>
    <dgm:pt modelId="{D4E3BC22-08A5-4B98-84B3-3DE366D4A06B}" type="pres">
      <dgm:prSet presAssocID="{ECD22CE0-DF0A-4A00-8A8C-4472280F528F}" presName="arrow" presStyleLbl="bgShp" presStyleIdx="0" presStyleCnt="1" custLinFactNeighborX="0" custLinFactNeighborY="-625"/>
      <dgm:spPr/>
    </dgm:pt>
    <dgm:pt modelId="{45B84562-0F47-4ECD-85BA-F3BB379AF4EF}" type="pres">
      <dgm:prSet presAssocID="{ECD22CE0-DF0A-4A00-8A8C-4472280F528F}" presName="linearProcess" presStyleCnt="0"/>
      <dgm:spPr/>
    </dgm:pt>
    <dgm:pt modelId="{883C9696-D577-4E6F-8E37-74DAAFA6DCF0}" type="pres">
      <dgm:prSet presAssocID="{7C596364-F535-4382-A3EA-D934912881CF}" presName="textNode" presStyleLbl="node1" presStyleIdx="0" presStyleCnt="3">
        <dgm:presLayoutVars>
          <dgm:bulletEnabled val="1"/>
        </dgm:presLayoutVars>
      </dgm:prSet>
      <dgm:spPr/>
      <dgm:t>
        <a:bodyPr/>
        <a:lstStyle/>
        <a:p>
          <a:endParaRPr lang="en-US"/>
        </a:p>
      </dgm:t>
    </dgm:pt>
    <dgm:pt modelId="{D88FA1E2-1510-47AE-8F81-A7480ADD8432}" type="pres">
      <dgm:prSet presAssocID="{F8E67804-DCF1-48F0-9E31-75EA423E1D96}" presName="sibTrans" presStyleCnt="0"/>
      <dgm:spPr/>
    </dgm:pt>
    <dgm:pt modelId="{8EDE721B-2EF0-48F1-8935-1D001F87D790}" type="pres">
      <dgm:prSet presAssocID="{0C568212-4963-4969-94A0-46E5FC8B6DD3}" presName="textNode" presStyleLbl="node1" presStyleIdx="1" presStyleCnt="3">
        <dgm:presLayoutVars>
          <dgm:bulletEnabled val="1"/>
        </dgm:presLayoutVars>
      </dgm:prSet>
      <dgm:spPr/>
      <dgm:t>
        <a:bodyPr/>
        <a:lstStyle/>
        <a:p>
          <a:endParaRPr lang="en-US"/>
        </a:p>
      </dgm:t>
    </dgm:pt>
    <dgm:pt modelId="{D6EC30F4-DA7A-4D43-A808-9A325E742BAA}" type="pres">
      <dgm:prSet presAssocID="{A659B4B0-89B2-420A-A1EC-253C9E311A26}" presName="sibTrans" presStyleCnt="0"/>
      <dgm:spPr/>
    </dgm:pt>
    <dgm:pt modelId="{5555BB21-0292-4BC3-8CCD-F92D933F266E}" type="pres">
      <dgm:prSet presAssocID="{635F8BBB-1B81-4A2B-B6C1-6DB34F4ED60C}" presName="textNode" presStyleLbl="node1" presStyleIdx="2" presStyleCnt="3">
        <dgm:presLayoutVars>
          <dgm:bulletEnabled val="1"/>
        </dgm:presLayoutVars>
      </dgm:prSet>
      <dgm:spPr/>
      <dgm:t>
        <a:bodyPr/>
        <a:lstStyle/>
        <a:p>
          <a:endParaRPr lang="en-US"/>
        </a:p>
      </dgm:t>
    </dgm:pt>
  </dgm:ptLst>
  <dgm:cxnLst>
    <dgm:cxn modelId="{D1398C30-E2A5-4E52-8CB5-3D0046FC1F04}" type="presOf" srcId="{ECD22CE0-DF0A-4A00-8A8C-4472280F528F}" destId="{DE4A4D68-F7D8-4D26-9152-F46242A0FCB3}" srcOrd="0" destOrd="0" presId="urn:microsoft.com/office/officeart/2005/8/layout/hProcess9"/>
    <dgm:cxn modelId="{2BB28260-D9F3-415A-AF9D-5665080C702B}" type="presOf" srcId="{635F8BBB-1B81-4A2B-B6C1-6DB34F4ED60C}" destId="{5555BB21-0292-4BC3-8CCD-F92D933F266E}" srcOrd="0" destOrd="0" presId="urn:microsoft.com/office/officeart/2005/8/layout/hProcess9"/>
    <dgm:cxn modelId="{D8E0E111-D3D3-4348-9738-825382A1FBA5}" type="presOf" srcId="{0C568212-4963-4969-94A0-46E5FC8B6DD3}" destId="{8EDE721B-2EF0-48F1-8935-1D001F87D790}" srcOrd="0" destOrd="0" presId="urn:microsoft.com/office/officeart/2005/8/layout/hProcess9"/>
    <dgm:cxn modelId="{1FC121E9-0721-4A69-8C14-03F07D3A875E}" srcId="{ECD22CE0-DF0A-4A00-8A8C-4472280F528F}" destId="{0C568212-4963-4969-94A0-46E5FC8B6DD3}" srcOrd="1" destOrd="0" parTransId="{CD6DD8FA-3E85-4F58-835B-316E5E24316D}" sibTransId="{A659B4B0-89B2-420A-A1EC-253C9E311A26}"/>
    <dgm:cxn modelId="{ACF72759-926E-4936-956A-D435DCA1FF85}" type="presOf" srcId="{7C596364-F535-4382-A3EA-D934912881CF}" destId="{883C9696-D577-4E6F-8E37-74DAAFA6DCF0}" srcOrd="0" destOrd="0" presId="urn:microsoft.com/office/officeart/2005/8/layout/hProcess9"/>
    <dgm:cxn modelId="{A4DA005A-3C09-40E2-B022-B20F5BA29FCE}" srcId="{ECD22CE0-DF0A-4A00-8A8C-4472280F528F}" destId="{7C596364-F535-4382-A3EA-D934912881CF}" srcOrd="0" destOrd="0" parTransId="{43CF3B28-FBB5-4DF8-AB65-F834962CC633}" sibTransId="{F8E67804-DCF1-48F0-9E31-75EA423E1D96}"/>
    <dgm:cxn modelId="{5C5EA8D2-F199-4556-AB5D-D944A803C6BC}" srcId="{ECD22CE0-DF0A-4A00-8A8C-4472280F528F}" destId="{635F8BBB-1B81-4A2B-B6C1-6DB34F4ED60C}" srcOrd="2" destOrd="0" parTransId="{6B3DFC91-8C38-4E5C-88FB-FF95ECE82C86}" sibTransId="{92F091DE-821C-47E3-8519-69740E8DEDCE}"/>
    <dgm:cxn modelId="{5596BE59-EFF0-434D-9D2D-68950BE0A005}" type="presParOf" srcId="{DE4A4D68-F7D8-4D26-9152-F46242A0FCB3}" destId="{D4E3BC22-08A5-4B98-84B3-3DE366D4A06B}" srcOrd="0" destOrd="0" presId="urn:microsoft.com/office/officeart/2005/8/layout/hProcess9"/>
    <dgm:cxn modelId="{CC08A545-F5C0-4BE7-844A-20A50983DC70}" type="presParOf" srcId="{DE4A4D68-F7D8-4D26-9152-F46242A0FCB3}" destId="{45B84562-0F47-4ECD-85BA-F3BB379AF4EF}" srcOrd="1" destOrd="0" presId="urn:microsoft.com/office/officeart/2005/8/layout/hProcess9"/>
    <dgm:cxn modelId="{DB2C0A59-1167-4A58-8181-A13E36A41060}" type="presParOf" srcId="{45B84562-0F47-4ECD-85BA-F3BB379AF4EF}" destId="{883C9696-D577-4E6F-8E37-74DAAFA6DCF0}" srcOrd="0" destOrd="0" presId="urn:microsoft.com/office/officeart/2005/8/layout/hProcess9"/>
    <dgm:cxn modelId="{B9E21DF5-A89C-4D50-A386-0FF3B6B13F92}" type="presParOf" srcId="{45B84562-0F47-4ECD-85BA-F3BB379AF4EF}" destId="{D88FA1E2-1510-47AE-8F81-A7480ADD8432}" srcOrd="1" destOrd="0" presId="urn:microsoft.com/office/officeart/2005/8/layout/hProcess9"/>
    <dgm:cxn modelId="{B01723F8-867B-4C15-BBA6-0D0ABA1D2A1D}" type="presParOf" srcId="{45B84562-0F47-4ECD-85BA-F3BB379AF4EF}" destId="{8EDE721B-2EF0-48F1-8935-1D001F87D790}" srcOrd="2" destOrd="0" presId="urn:microsoft.com/office/officeart/2005/8/layout/hProcess9"/>
    <dgm:cxn modelId="{0F78DA9B-8317-46C7-8E78-D05FC24400B4}" type="presParOf" srcId="{45B84562-0F47-4ECD-85BA-F3BB379AF4EF}" destId="{D6EC30F4-DA7A-4D43-A808-9A325E742BAA}" srcOrd="3" destOrd="0" presId="urn:microsoft.com/office/officeart/2005/8/layout/hProcess9"/>
    <dgm:cxn modelId="{FBAA33FB-BF1F-4CCB-B7C3-2200E38F96FC}" type="presParOf" srcId="{45B84562-0F47-4ECD-85BA-F3BB379AF4EF}" destId="{5555BB21-0292-4BC3-8CCD-F92D933F266E}" srcOrd="4" destOrd="0" presId="urn:microsoft.com/office/officeart/2005/8/layout/hProcess9"/>
  </dgm:cxnLst>
  <dgm:bg>
    <a:solidFill>
      <a:schemeClr val="accent2">
        <a:lumMod val="5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22CE0-DF0A-4A00-8A8C-4472280F528F}" type="doc">
      <dgm:prSet loTypeId="urn:microsoft.com/office/officeart/2005/8/layout/hProcess9" loCatId="process" qsTypeId="urn:microsoft.com/office/officeart/2005/8/quickstyle/simple1" qsCatId="simple" csTypeId="urn:microsoft.com/office/officeart/2005/8/colors/accent1_2" csCatId="accent1" phldr="1"/>
      <dgm:spPr/>
    </dgm:pt>
    <dgm:pt modelId="{7C596364-F535-4382-A3EA-D934912881CF}">
      <dgm:prSet phldrT="[Text]"/>
      <dgm:spPr/>
      <dgm:t>
        <a:bodyPr/>
        <a:lstStyle/>
        <a:p>
          <a:r>
            <a:rPr lang="en-US" dirty="0" smtClean="0">
              <a:solidFill>
                <a:schemeClr val="accent2"/>
              </a:solidFill>
            </a:rPr>
            <a:t>Gathers Member ID Card Data via ID card or E1 Transaction	</a:t>
          </a:r>
          <a:endParaRPr lang="en-US" dirty="0">
            <a:solidFill>
              <a:schemeClr val="accent2"/>
            </a:solidFill>
          </a:endParaRPr>
        </a:p>
      </dgm:t>
    </dgm:pt>
    <dgm:pt modelId="{43CF3B28-FBB5-4DF8-AB65-F834962CC633}" type="parTrans" cxnId="{A4DA005A-3C09-40E2-B022-B20F5BA29FCE}">
      <dgm:prSet/>
      <dgm:spPr/>
      <dgm:t>
        <a:bodyPr/>
        <a:lstStyle/>
        <a:p>
          <a:endParaRPr lang="en-US"/>
        </a:p>
      </dgm:t>
    </dgm:pt>
    <dgm:pt modelId="{F8E67804-DCF1-48F0-9E31-75EA423E1D96}" type="sibTrans" cxnId="{A4DA005A-3C09-40E2-B022-B20F5BA29FCE}">
      <dgm:prSet/>
      <dgm:spPr/>
      <dgm:t>
        <a:bodyPr/>
        <a:lstStyle/>
        <a:p>
          <a:endParaRPr lang="en-US"/>
        </a:p>
      </dgm:t>
    </dgm:pt>
    <dgm:pt modelId="{0C568212-4963-4969-94A0-46E5FC8B6DD3}">
      <dgm:prSet phldrT="[Text]"/>
      <dgm:spPr/>
      <dgm:t>
        <a:bodyPr/>
        <a:lstStyle/>
        <a:p>
          <a:r>
            <a:rPr lang="en-US" dirty="0" smtClean="0">
              <a:solidFill>
                <a:schemeClr val="accent2"/>
              </a:solidFill>
            </a:rPr>
            <a:t>Submits Claim for Adjudication</a:t>
          </a:r>
          <a:r>
            <a:rPr lang="en-US" dirty="0" smtClean="0"/>
            <a:t>	</a:t>
          </a:r>
          <a:endParaRPr lang="en-US" dirty="0"/>
        </a:p>
      </dgm:t>
    </dgm:pt>
    <dgm:pt modelId="{CD6DD8FA-3E85-4F58-835B-316E5E24316D}" type="parTrans" cxnId="{1FC121E9-0721-4A69-8C14-03F07D3A875E}">
      <dgm:prSet/>
      <dgm:spPr/>
      <dgm:t>
        <a:bodyPr/>
        <a:lstStyle/>
        <a:p>
          <a:endParaRPr lang="en-US"/>
        </a:p>
      </dgm:t>
    </dgm:pt>
    <dgm:pt modelId="{A659B4B0-89B2-420A-A1EC-253C9E311A26}" type="sibTrans" cxnId="{1FC121E9-0721-4A69-8C14-03F07D3A875E}">
      <dgm:prSet/>
      <dgm:spPr/>
      <dgm:t>
        <a:bodyPr/>
        <a:lstStyle/>
        <a:p>
          <a:endParaRPr lang="en-US"/>
        </a:p>
      </dgm:t>
    </dgm:pt>
    <dgm:pt modelId="{DE4A4D68-F7D8-4D26-9152-F46242A0FCB3}" type="pres">
      <dgm:prSet presAssocID="{ECD22CE0-DF0A-4A00-8A8C-4472280F528F}" presName="CompostProcess" presStyleCnt="0">
        <dgm:presLayoutVars>
          <dgm:dir/>
          <dgm:resizeHandles val="exact"/>
        </dgm:presLayoutVars>
      </dgm:prSet>
      <dgm:spPr/>
    </dgm:pt>
    <dgm:pt modelId="{D4E3BC22-08A5-4B98-84B3-3DE366D4A06B}" type="pres">
      <dgm:prSet presAssocID="{ECD22CE0-DF0A-4A00-8A8C-4472280F528F}" presName="arrow" presStyleLbl="bgShp" presStyleIdx="0" presStyleCnt="1" custLinFactNeighborX="0" custLinFactNeighborY="-625"/>
      <dgm:spPr/>
    </dgm:pt>
    <dgm:pt modelId="{45B84562-0F47-4ECD-85BA-F3BB379AF4EF}" type="pres">
      <dgm:prSet presAssocID="{ECD22CE0-DF0A-4A00-8A8C-4472280F528F}" presName="linearProcess" presStyleCnt="0"/>
      <dgm:spPr/>
    </dgm:pt>
    <dgm:pt modelId="{883C9696-D577-4E6F-8E37-74DAAFA6DCF0}" type="pres">
      <dgm:prSet presAssocID="{7C596364-F535-4382-A3EA-D934912881CF}" presName="textNode" presStyleLbl="node1" presStyleIdx="0" presStyleCnt="2" custScaleX="71431" custLinFactX="-28789" custLinFactNeighborX="-100000" custLinFactNeighborY="6683">
        <dgm:presLayoutVars>
          <dgm:bulletEnabled val="1"/>
        </dgm:presLayoutVars>
      </dgm:prSet>
      <dgm:spPr/>
      <dgm:t>
        <a:bodyPr/>
        <a:lstStyle/>
        <a:p>
          <a:endParaRPr lang="en-US"/>
        </a:p>
      </dgm:t>
    </dgm:pt>
    <dgm:pt modelId="{D88FA1E2-1510-47AE-8F81-A7480ADD8432}" type="pres">
      <dgm:prSet presAssocID="{F8E67804-DCF1-48F0-9E31-75EA423E1D96}" presName="sibTrans" presStyleCnt="0"/>
      <dgm:spPr/>
    </dgm:pt>
    <dgm:pt modelId="{8EDE721B-2EF0-48F1-8935-1D001F87D790}" type="pres">
      <dgm:prSet presAssocID="{0C568212-4963-4969-94A0-46E5FC8B6DD3}" presName="textNode" presStyleLbl="node1" presStyleIdx="1" presStyleCnt="2" custScaleY="86633" custLinFactX="-26003" custLinFactNeighborX="-100000" custLinFactNeighborY="7425">
        <dgm:presLayoutVars>
          <dgm:bulletEnabled val="1"/>
        </dgm:presLayoutVars>
      </dgm:prSet>
      <dgm:spPr/>
      <dgm:t>
        <a:bodyPr/>
        <a:lstStyle/>
        <a:p>
          <a:endParaRPr lang="en-US"/>
        </a:p>
      </dgm:t>
    </dgm:pt>
  </dgm:ptLst>
  <dgm:cxnLst>
    <dgm:cxn modelId="{BBC6693B-BC13-4837-892A-A9EA6BD0DCCB}" type="presOf" srcId="{ECD22CE0-DF0A-4A00-8A8C-4472280F528F}" destId="{DE4A4D68-F7D8-4D26-9152-F46242A0FCB3}" srcOrd="0" destOrd="0" presId="urn:microsoft.com/office/officeart/2005/8/layout/hProcess9"/>
    <dgm:cxn modelId="{1FC121E9-0721-4A69-8C14-03F07D3A875E}" srcId="{ECD22CE0-DF0A-4A00-8A8C-4472280F528F}" destId="{0C568212-4963-4969-94A0-46E5FC8B6DD3}" srcOrd="1" destOrd="0" parTransId="{CD6DD8FA-3E85-4F58-835B-316E5E24316D}" sibTransId="{A659B4B0-89B2-420A-A1EC-253C9E311A26}"/>
    <dgm:cxn modelId="{61DB4B5E-A973-4CAD-8F5A-19DBCE787CC0}" type="presOf" srcId="{0C568212-4963-4969-94A0-46E5FC8B6DD3}" destId="{8EDE721B-2EF0-48F1-8935-1D001F87D790}" srcOrd="0" destOrd="0" presId="urn:microsoft.com/office/officeart/2005/8/layout/hProcess9"/>
    <dgm:cxn modelId="{129988FA-1A8E-433A-A8BB-931770BD4444}" type="presOf" srcId="{7C596364-F535-4382-A3EA-D934912881CF}" destId="{883C9696-D577-4E6F-8E37-74DAAFA6DCF0}" srcOrd="0" destOrd="0" presId="urn:microsoft.com/office/officeart/2005/8/layout/hProcess9"/>
    <dgm:cxn modelId="{A4DA005A-3C09-40E2-B022-B20F5BA29FCE}" srcId="{ECD22CE0-DF0A-4A00-8A8C-4472280F528F}" destId="{7C596364-F535-4382-A3EA-D934912881CF}" srcOrd="0" destOrd="0" parTransId="{43CF3B28-FBB5-4DF8-AB65-F834962CC633}" sibTransId="{F8E67804-DCF1-48F0-9E31-75EA423E1D96}"/>
    <dgm:cxn modelId="{EA424106-6963-448A-BD0A-E0AF300E991C}" type="presParOf" srcId="{DE4A4D68-F7D8-4D26-9152-F46242A0FCB3}" destId="{D4E3BC22-08A5-4B98-84B3-3DE366D4A06B}" srcOrd="0" destOrd="0" presId="urn:microsoft.com/office/officeart/2005/8/layout/hProcess9"/>
    <dgm:cxn modelId="{21A3E7CC-EB53-4871-A4A2-DA9E9C917559}" type="presParOf" srcId="{DE4A4D68-F7D8-4D26-9152-F46242A0FCB3}" destId="{45B84562-0F47-4ECD-85BA-F3BB379AF4EF}" srcOrd="1" destOrd="0" presId="urn:microsoft.com/office/officeart/2005/8/layout/hProcess9"/>
    <dgm:cxn modelId="{F0F1DC84-8A79-44E8-B0EE-BAFA00BAFA4D}" type="presParOf" srcId="{45B84562-0F47-4ECD-85BA-F3BB379AF4EF}" destId="{883C9696-D577-4E6F-8E37-74DAAFA6DCF0}" srcOrd="0" destOrd="0" presId="urn:microsoft.com/office/officeart/2005/8/layout/hProcess9"/>
    <dgm:cxn modelId="{538A55B1-0008-4C87-A87F-4CE816A686BC}" type="presParOf" srcId="{45B84562-0F47-4ECD-85BA-F3BB379AF4EF}" destId="{D88FA1E2-1510-47AE-8F81-A7480ADD8432}" srcOrd="1" destOrd="0" presId="urn:microsoft.com/office/officeart/2005/8/layout/hProcess9"/>
    <dgm:cxn modelId="{D231F7FA-E1DE-4EC9-BE8A-2D5B69601B16}" type="presParOf" srcId="{45B84562-0F47-4ECD-85BA-F3BB379AF4EF}" destId="{8EDE721B-2EF0-48F1-8935-1D001F87D790}" srcOrd="2" destOrd="0" presId="urn:microsoft.com/office/officeart/2005/8/layout/hProcess9"/>
  </dgm:cxnLst>
  <dgm:bg>
    <a:solidFill>
      <a:schemeClr val="accent2">
        <a:lumMod val="50000"/>
      </a:schemeClr>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7/14/2016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 xmlns:p14="http://schemas.microsoft.com/office/powerpoint/2010/main" val="101346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7/14/2016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 xmlns:p14="http://schemas.microsoft.com/office/powerpoint/2010/main" val="251072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67769-C233-4167-AC79-1C7DBCA9BC4D}" type="slidenum">
              <a:rPr lang="en-US" smtClean="0"/>
              <a:pPr/>
              <a:t>43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67769-C233-4167-AC79-1C7DBCA9BC4D}" type="slidenum">
              <a:rPr lang="en-US" smtClean="0"/>
              <a:pPr/>
              <a:t>54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67769-C233-4167-AC79-1C7DBCA9BC4D}" type="slidenum">
              <a:rPr lang="en-US" smtClean="0"/>
              <a:pPr/>
              <a:t>58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67769-C233-4167-AC79-1C7DBCA9BC4D}" type="slidenum">
              <a:rPr lang="en-US" smtClean="0"/>
              <a:pPr/>
              <a:t>60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67769-C233-4167-AC79-1C7DBCA9BC4D}" type="slidenum">
              <a:rPr lang="en-US" smtClean="0"/>
              <a:pPr/>
              <a:t>62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1F3892A-40FF-4DA0-AA69-B20D4DB3661B}" type="slidenum">
              <a:rPr lang="en-US" smtClean="0"/>
              <a:pPr/>
              <a:t>63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pPr lvl="1"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are a supplemental payer that does not pay real time (on-line) you must provide a batch file. </a:t>
            </a:r>
          </a:p>
          <a:p>
            <a:r>
              <a:rPr lang="en-US" baseline="0"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ircle"/>
          <p:cNvPicPr>
            <a:picLocks noChangeAspect="1" noChangeArrowheads="1"/>
          </p:cNvPicPr>
          <p:nvPr/>
        </p:nvPicPr>
        <p:blipFill>
          <a:blip r:embed="rId2" cstate="print">
            <a:lum bright="80000" contrast="-80000"/>
          </a:blip>
          <a:srcRect/>
          <a:stretch>
            <a:fillRect/>
          </a:stretch>
        </p:blipFill>
        <p:spPr bwMode="hidden">
          <a:xfrm>
            <a:off x="2762250" y="381000"/>
            <a:ext cx="6305550" cy="6254750"/>
          </a:xfrm>
          <a:prstGeom prst="rect">
            <a:avLst/>
          </a:prstGeom>
          <a:noFill/>
          <a:ln w="9525">
            <a:noFill/>
            <a:miter lim="800000"/>
            <a:headEnd/>
            <a:tailEnd/>
          </a:ln>
        </p:spPr>
      </p:pic>
      <p:pic>
        <p:nvPicPr>
          <p:cNvPr id="5" name="Picture 3" descr="4KWNAME"/>
          <p:cNvPicPr>
            <a:picLocks noChangeAspect="1" noChangeArrowheads="1"/>
          </p:cNvPicPr>
          <p:nvPr/>
        </p:nvPicPr>
        <p:blipFill>
          <a:blip r:embed="rId3" cstate="print">
            <a:lum bright="-12000" contrast="24000"/>
          </a:blip>
          <a:srcRect/>
          <a:stretch>
            <a:fillRect/>
          </a:stretch>
        </p:blipFill>
        <p:spPr bwMode="auto">
          <a:xfrm>
            <a:off x="76200" y="76200"/>
            <a:ext cx="1295400" cy="825500"/>
          </a:xfrm>
          <a:prstGeom prst="rect">
            <a:avLst/>
          </a:prstGeom>
          <a:noFill/>
          <a:ln w="9525">
            <a:noFill/>
            <a:miter lim="800000"/>
            <a:headEnd/>
            <a:tailEnd/>
          </a:ln>
        </p:spPr>
      </p:pic>
      <p:sp>
        <p:nvSpPr>
          <p:cNvPr id="6" name="Line 9"/>
          <p:cNvSpPr>
            <a:spLocks noChangeShapeType="1"/>
          </p:cNvSpPr>
          <p:nvPr/>
        </p:nvSpPr>
        <p:spPr bwMode="auto">
          <a:xfrm>
            <a:off x="228600" y="914400"/>
            <a:ext cx="0" cy="2514600"/>
          </a:xfrm>
          <a:prstGeom prst="line">
            <a:avLst/>
          </a:prstGeom>
          <a:noFill/>
          <a:ln w="25400">
            <a:solidFill>
              <a:srgbClr val="003399"/>
            </a:solidFill>
            <a:round/>
            <a:headEnd/>
            <a:tailEnd/>
          </a:ln>
          <a:effectLst/>
        </p:spPr>
        <p:txBody>
          <a:bodyPr/>
          <a:lstStyle/>
          <a:p>
            <a:pPr>
              <a:defRPr/>
            </a:pPr>
            <a:endParaRPr lang="en-US">
              <a:latin typeface="Arial" charset="0"/>
            </a:endParaRPr>
          </a:p>
        </p:txBody>
      </p:sp>
      <p:sp>
        <p:nvSpPr>
          <p:cNvPr id="7" name="Line 10"/>
          <p:cNvSpPr>
            <a:spLocks noChangeShapeType="1"/>
          </p:cNvSpPr>
          <p:nvPr/>
        </p:nvSpPr>
        <p:spPr bwMode="auto">
          <a:xfrm flipH="1">
            <a:off x="228600" y="3429000"/>
            <a:ext cx="8763000" cy="0"/>
          </a:xfrm>
          <a:prstGeom prst="line">
            <a:avLst/>
          </a:prstGeom>
          <a:noFill/>
          <a:ln w="25400">
            <a:solidFill>
              <a:srgbClr val="003399"/>
            </a:solidFill>
            <a:round/>
            <a:headEnd/>
            <a:tailEnd/>
          </a:ln>
          <a:effectLst/>
        </p:spPr>
        <p:txBody>
          <a:bodyPr/>
          <a:lstStyle/>
          <a:p>
            <a:pPr>
              <a:defRPr/>
            </a:pPr>
            <a:endParaRPr lang="en-US">
              <a:latin typeface="Arial" charset="0"/>
            </a:endParaRPr>
          </a:p>
        </p:txBody>
      </p:sp>
      <p:sp>
        <p:nvSpPr>
          <p:cNvPr id="272388" name="Rectangle 4"/>
          <p:cNvSpPr>
            <a:spLocks noGrp="1" noChangeArrowheads="1"/>
          </p:cNvSpPr>
          <p:nvPr>
            <p:ph type="ctrTitle"/>
          </p:nvPr>
        </p:nvSpPr>
        <p:spPr>
          <a:xfrm>
            <a:off x="381000" y="2286000"/>
            <a:ext cx="8610600" cy="1143000"/>
          </a:xfrm>
        </p:spPr>
        <p:txBody>
          <a:bodyPr/>
          <a:lstStyle>
            <a:lvl1pPr>
              <a:defRPr/>
            </a:lvl1pPr>
          </a:lstStyle>
          <a:p>
            <a:r>
              <a:rPr lang="en-US" smtClean="0"/>
              <a:t>Click to edit Master title style</a:t>
            </a:r>
            <a:endParaRPr lang="en-US"/>
          </a:p>
        </p:txBody>
      </p:sp>
      <p:sp>
        <p:nvSpPr>
          <p:cNvPr id="272389" name="Rectangle 5"/>
          <p:cNvSpPr>
            <a:spLocks noGrp="1" noChangeArrowheads="1"/>
          </p:cNvSpPr>
          <p:nvPr>
            <p:ph type="subTitle" idx="1"/>
          </p:nvPr>
        </p:nvSpPr>
        <p:spPr>
          <a:xfrm>
            <a:off x="381000" y="3505200"/>
            <a:ext cx="6400800" cy="1752600"/>
          </a:xfrm>
        </p:spPr>
        <p:txBody>
          <a:bodyPr/>
          <a:lstStyle>
            <a:lvl1pPr marL="0" indent="0">
              <a:buFontTx/>
              <a:buNone/>
              <a:defRPr sz="3600"/>
            </a:lvl1pPr>
          </a:lstStyle>
          <a:p>
            <a:r>
              <a:rPr lang="en-US" smtClean="0"/>
              <a:t>Click to edit Master subtitle style</a:t>
            </a:r>
            <a:endParaRPr lang="en-US"/>
          </a:p>
        </p:txBody>
      </p:sp>
      <p:sp>
        <p:nvSpPr>
          <p:cNvPr id="8" name="Rectangle 6"/>
          <p:cNvSpPr>
            <a:spLocks noGrp="1" noChangeArrowheads="1"/>
          </p:cNvSpPr>
          <p:nvPr>
            <p:ph type="dt" sz="half" idx="10"/>
          </p:nvPr>
        </p:nvSpPr>
        <p:spPr/>
        <p:txBody>
          <a:bodyPr/>
          <a:lstStyle>
            <a:lvl1pPr>
              <a:defRPr/>
            </a:lvl1pPr>
          </a:lstStyle>
          <a:p>
            <a:fld id="{564CF2E0-CCC4-4E1E-9902-C3C36AB3FDA4}" type="datetimeFigureOut">
              <a:rPr lang="en-US" smtClean="0"/>
              <a:pPr/>
              <a:t>7/14/2016</a:t>
            </a:fld>
            <a:endParaRPr lang="en-US"/>
          </a:p>
        </p:txBody>
      </p:sp>
      <p:sp>
        <p:nvSpPr>
          <p:cNvPr id="9" name="Rectangle 7"/>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400">
                <a:latin typeface="Times New Roman" pitchFamily="18" charset="0"/>
              </a:defRPr>
            </a:lvl1pPr>
          </a:lstStyle>
          <a:p>
            <a:endParaRPr kumimoji="0" lang="en-US"/>
          </a:p>
        </p:txBody>
      </p:sp>
      <p:sp>
        <p:nvSpPr>
          <p:cNvPr id="10" name="Rectangle 8"/>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atin typeface="Times New Roman" pitchFamily="18" charset="0"/>
              </a:defRPr>
            </a:lvl1pPr>
          </a:lstStyle>
          <a:p>
            <a:fld id="{6F42FDE4-A7DD-41A7-A0A6-9B649FB43336}" type="slidenum">
              <a:rPr kumimoji="0" lang="en-US" smtClean="0"/>
              <a:pPr/>
              <a:t>‹#›</a:t>
            </a:fld>
            <a:endParaRPr kumimoji="0" lang="en-US" sz="1400" dirty="0">
              <a:solidFill>
                <a:srgbClr val="FFFFFF"/>
              </a:solidFill>
            </a:endParaRPr>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endParaRPr lang="en-US"/>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
          <p:cNvSpPr>
            <a:spLocks noGrp="1"/>
          </p:cNvSpPr>
          <p:nvPr>
            <p:ph type="ftr" sz="quarter" idx="10"/>
          </p:nvPr>
        </p:nvSpPr>
        <p:spPr>
          <a:xfrm>
            <a:off x="3124200" y="6541800"/>
            <a:ext cx="2895600" cy="365125"/>
          </a:xfrm>
          <a:prstGeom prst="rect">
            <a:avLst/>
          </a:prstGeom>
        </p:spPr>
        <p:txBody>
          <a:bodyPr/>
          <a:lstStyle/>
          <a:p>
            <a:endParaRPr lang="en-US" dirty="0"/>
          </a:p>
        </p:txBody>
      </p:sp>
      <p:sp>
        <p:nvSpPr>
          <p:cNvPr id="10" name="Slide Number Placeholder 3"/>
          <p:cNvSpPr>
            <a:spLocks noGrp="1"/>
          </p:cNvSpPr>
          <p:nvPr>
            <p:ph type="sldNum" sz="quarter" idx="11"/>
          </p:nvPr>
        </p:nvSpPr>
        <p:spPr>
          <a:xfrm>
            <a:off x="457200" y="6541800"/>
            <a:ext cx="2133600" cy="365125"/>
          </a:xfrm>
          <a:prstGeom prst="rect">
            <a:avLst/>
          </a:prstGeom>
        </p:spPr>
        <p:txBody>
          <a:bodyPr/>
          <a:lstStyle/>
          <a:p>
            <a:fld id="{81582BD6-FC20-4557-852B-8433F8572D30}" type="slidenum">
              <a:rPr lang="en-US" smtClean="0"/>
              <a:pPr/>
              <a:t>‹#›</a:t>
            </a:fld>
            <a:endParaRPr lang="en-US" dirty="0"/>
          </a:p>
        </p:txBody>
      </p:sp>
      <p:sp>
        <p:nvSpPr>
          <p:cNvPr id="15"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5507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550750"/>
            <a:ext cx="21336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pPr/>
              <a:t>‹#›</a:t>
            </a:fld>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Footer Placeholder 2"/>
          <p:cNvSpPr>
            <a:spLocks noGrp="1"/>
          </p:cNvSpPr>
          <p:nvPr>
            <p:ph type="ftr" sz="quarter" idx="10"/>
          </p:nvPr>
        </p:nvSpPr>
        <p:spPr>
          <a:xfrm>
            <a:off x="3124200" y="6541800"/>
            <a:ext cx="2895600" cy="365125"/>
          </a:xfrm>
          <a:prstGeom prst="rect">
            <a:avLst/>
          </a:prstGeom>
        </p:spPr>
        <p:txBody>
          <a:bodyPr/>
          <a:lstStyle/>
          <a:p>
            <a:endParaRPr lang="en-US" dirty="0"/>
          </a:p>
        </p:txBody>
      </p:sp>
      <p:sp>
        <p:nvSpPr>
          <p:cNvPr id="10" name="Slide Number Placeholder 3"/>
          <p:cNvSpPr>
            <a:spLocks noGrp="1"/>
          </p:cNvSpPr>
          <p:nvPr>
            <p:ph type="sldNum" sz="quarter" idx="11"/>
          </p:nvPr>
        </p:nvSpPr>
        <p:spPr>
          <a:xfrm>
            <a:off x="457200" y="6541800"/>
            <a:ext cx="2133600" cy="365125"/>
          </a:xfrm>
          <a:prstGeom prst="rect">
            <a:avLst/>
          </a:prstGeom>
        </p:spPr>
        <p:txBody>
          <a:bodyPr/>
          <a:lstStyle/>
          <a:p>
            <a:fld id="{81582BD6-FC20-4557-852B-8433F8572D30}" type="slidenum">
              <a:rPr lang="en-US" smtClean="0"/>
              <a:pPr/>
              <a:t>‹#›</a:t>
            </a:fld>
            <a:endParaRPr lang="en-US" dirty="0"/>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a:xfrm>
            <a:off x="3124200" y="6541800"/>
            <a:ext cx="2895600" cy="365125"/>
          </a:xfrm>
          <a:prstGeom prst="rect">
            <a:avLst/>
          </a:prstGeom>
        </p:spPr>
        <p:txBody>
          <a:bodyPr/>
          <a:lstStyle/>
          <a:p>
            <a:endParaRPr lang="en-US" dirty="0"/>
          </a:p>
        </p:txBody>
      </p:sp>
      <p:sp>
        <p:nvSpPr>
          <p:cNvPr id="11" name="Slide Number Placeholder 3"/>
          <p:cNvSpPr>
            <a:spLocks noGrp="1"/>
          </p:cNvSpPr>
          <p:nvPr>
            <p:ph type="sldNum" sz="quarter" idx="11"/>
          </p:nvPr>
        </p:nvSpPr>
        <p:spPr>
          <a:xfrm>
            <a:off x="457200" y="6541800"/>
            <a:ext cx="2133600" cy="365125"/>
          </a:xfrm>
          <a:prstGeom prst="rect">
            <a:avLst/>
          </a:prstGeom>
        </p:spPr>
        <p:txBody>
          <a:bodyPr/>
          <a:lstStyle/>
          <a:p>
            <a:fld id="{81582BD6-FC20-4557-852B-8433F8572D30}" type="slidenum">
              <a:rPr lang="en-US" smtClean="0"/>
              <a:pPr/>
              <a:t>‹#›</a:t>
            </a:fld>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40596" y="6476999"/>
            <a:ext cx="5507719" cy="274320"/>
          </a:xfrm>
          <a:prstGeom prst="rect">
            <a:avLst/>
          </a:prstGeom>
        </p:spPr>
        <p:txBody>
          <a:bodyPr/>
          <a:lstStyle/>
          <a:p>
            <a:endParaRPr lang="en-US" dirty="0"/>
          </a:p>
        </p:txBody>
      </p:sp>
      <p:sp>
        <p:nvSpPr>
          <p:cNvPr id="4" name="Slide Number Placeholder 3"/>
          <p:cNvSpPr>
            <a:spLocks noGrp="1"/>
          </p:cNvSpPr>
          <p:nvPr>
            <p:ph type="sldNum" sz="quarter" idx="11"/>
          </p:nvPr>
        </p:nvSpPr>
        <p:spPr>
          <a:xfrm>
            <a:off x="8204396" y="6476999"/>
            <a:ext cx="733864" cy="274320"/>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40596" y="6476999"/>
            <a:ext cx="5507719" cy="274320"/>
          </a:xfrm>
          <a:prstGeom prst="rect">
            <a:avLst/>
          </a:prstGeom>
        </p:spPr>
        <p:txBody>
          <a:bodyPr/>
          <a:lstStyle/>
          <a:p>
            <a:endParaRPr lang="en-US" dirty="0"/>
          </a:p>
        </p:txBody>
      </p:sp>
      <p:sp>
        <p:nvSpPr>
          <p:cNvPr id="4" name="Slide Number Placeholder 3"/>
          <p:cNvSpPr>
            <a:spLocks noGrp="1"/>
          </p:cNvSpPr>
          <p:nvPr>
            <p:ph type="sldNum" sz="quarter" idx="11"/>
          </p:nvPr>
        </p:nvSpPr>
        <p:spPr>
          <a:xfrm>
            <a:off x="8204396" y="6476999"/>
            <a:ext cx="733864" cy="274320"/>
          </a:xfrm>
          <a:prstGeom prst="rect">
            <a:avLst/>
          </a:prstGeom>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564CF2E0-CCC4-4E1E-9902-C3C36AB3FDA4}" type="datetimeFigureOut">
              <a:rPr lang="en-US" smtClean="0"/>
              <a:pPr/>
              <a:t>7/14/2016</a:t>
            </a:fld>
            <a:endParaRPr lang="en-US"/>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ircle"/>
          <p:cNvPicPr>
            <a:picLocks noChangeAspect="1" noChangeArrowheads="1"/>
          </p:cNvPicPr>
          <p:nvPr/>
        </p:nvPicPr>
        <p:blipFill>
          <a:blip r:embed="rId19" cstate="print">
            <a:lum bright="80000" contrast="-80000"/>
          </a:blip>
          <a:srcRect/>
          <a:stretch>
            <a:fillRect/>
          </a:stretch>
        </p:blipFill>
        <p:spPr bwMode="hidden">
          <a:xfrm>
            <a:off x="2762250" y="381000"/>
            <a:ext cx="6305550" cy="6254750"/>
          </a:xfrm>
          <a:prstGeom prst="rect">
            <a:avLst/>
          </a:prstGeom>
          <a:noFill/>
          <a:ln w="9525">
            <a:noFill/>
            <a:miter lim="800000"/>
            <a:headEnd/>
            <a:tailEnd/>
          </a:ln>
        </p:spPr>
      </p:pic>
      <p:pic>
        <p:nvPicPr>
          <p:cNvPr id="1027" name="Picture 3" descr="4KWNAME"/>
          <p:cNvPicPr>
            <a:picLocks noChangeAspect="1" noChangeArrowheads="1"/>
          </p:cNvPicPr>
          <p:nvPr/>
        </p:nvPicPr>
        <p:blipFill>
          <a:blip r:embed="rId20" cstate="print">
            <a:lum bright="-12000" contrast="24000"/>
          </a:blip>
          <a:srcRect/>
          <a:stretch>
            <a:fillRect/>
          </a:stretch>
        </p:blipFill>
        <p:spPr bwMode="auto">
          <a:xfrm>
            <a:off x="76200" y="76200"/>
            <a:ext cx="1295400" cy="8255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4478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a:latin typeface="Times New Roman" pitchFamily="18" charset="0"/>
              </a:defRPr>
            </a:lvl1pPr>
          </a:lstStyle>
          <a:p>
            <a:pPr algn="r" eaLnBrk="1" latinLnBrk="0" hangingPunct="1"/>
            <a:fld id="{564CF2E0-CCC4-4E1E-9902-C3C36AB3FDA4}" type="datetimeFigureOut">
              <a:rPr lang="en-US" smtClean="0"/>
              <a:pPr algn="r" eaLnBrk="1" latinLnBrk="0" hangingPunct="1"/>
              <a:t>7/14/2016</a:t>
            </a:fld>
            <a:endParaRPr lang="en-US" sz="1400" dirty="0">
              <a:solidFill>
                <a:schemeClr val="tx2"/>
              </a:solidFill>
            </a:endParaRPr>
          </a:p>
        </p:txBody>
      </p:sp>
      <p:sp>
        <p:nvSpPr>
          <p:cNvPr id="271369" name="Line 9"/>
          <p:cNvSpPr>
            <a:spLocks noChangeShapeType="1"/>
          </p:cNvSpPr>
          <p:nvPr/>
        </p:nvSpPr>
        <p:spPr bwMode="auto">
          <a:xfrm>
            <a:off x="228600" y="990600"/>
            <a:ext cx="0" cy="5638800"/>
          </a:xfrm>
          <a:prstGeom prst="line">
            <a:avLst/>
          </a:prstGeom>
          <a:noFill/>
          <a:ln w="25400">
            <a:solidFill>
              <a:srgbClr val="003399"/>
            </a:solidFill>
            <a:round/>
            <a:headEnd/>
            <a:tailEnd/>
          </a:ln>
          <a:effectLst/>
        </p:spPr>
        <p:txBody>
          <a:bodyPr/>
          <a:lstStyle/>
          <a:p>
            <a:pPr>
              <a:defRPr/>
            </a:pPr>
            <a:endParaRPr lang="en-US">
              <a:latin typeface="Arial" charset="0"/>
            </a:endParaRPr>
          </a:p>
        </p:txBody>
      </p:sp>
      <p:sp>
        <p:nvSpPr>
          <p:cNvPr id="271370" name="Line 10"/>
          <p:cNvSpPr>
            <a:spLocks noChangeShapeType="1"/>
          </p:cNvSpPr>
          <p:nvPr/>
        </p:nvSpPr>
        <p:spPr bwMode="auto">
          <a:xfrm flipH="1">
            <a:off x="228600" y="6629400"/>
            <a:ext cx="8763000" cy="0"/>
          </a:xfrm>
          <a:prstGeom prst="line">
            <a:avLst/>
          </a:prstGeom>
          <a:noFill/>
          <a:ln w="25400">
            <a:solidFill>
              <a:srgbClr val="003399"/>
            </a:solidFill>
            <a:round/>
            <a:headEnd/>
            <a:tailEnd/>
          </a:ln>
          <a:effectLst/>
        </p:spPr>
        <p:txBody>
          <a:bodyPr/>
          <a:lstStyle/>
          <a:p>
            <a:pPr>
              <a:defRPr/>
            </a:pPr>
            <a:endParaRPr lang="en-US">
              <a:latin typeface="Arial" charset="0"/>
            </a:endParaRPr>
          </a:p>
        </p:txBody>
      </p:sp>
      <p:sp>
        <p:nvSpPr>
          <p:cNvPr id="271376" name="Text Box 16"/>
          <p:cNvSpPr txBox="1">
            <a:spLocks noChangeArrowheads="1"/>
          </p:cNvSpPr>
          <p:nvPr/>
        </p:nvSpPr>
        <p:spPr bwMode="auto">
          <a:xfrm>
            <a:off x="8153400" y="6324600"/>
            <a:ext cx="762000" cy="274638"/>
          </a:xfrm>
          <a:prstGeom prst="rect">
            <a:avLst/>
          </a:prstGeom>
          <a:noFill/>
          <a:ln w="9525" algn="ctr">
            <a:noFill/>
            <a:miter lim="800000"/>
            <a:headEnd/>
            <a:tailEnd/>
          </a:ln>
          <a:effectLst/>
        </p:spPr>
        <p:txBody>
          <a:bodyPr>
            <a:spAutoFit/>
          </a:bodyPr>
          <a:lstStyle/>
          <a:p>
            <a:pPr algn="r">
              <a:lnSpc>
                <a:spcPct val="100000"/>
              </a:lnSpc>
              <a:spcBef>
                <a:spcPct val="50000"/>
              </a:spcBef>
              <a:buClrTx/>
              <a:buFontTx/>
              <a:buNone/>
              <a:defRPr/>
            </a:pPr>
            <a:fld id="{E38A5317-153C-4131-9B7B-9F2F019CB898}" type="slidenum">
              <a:rPr lang="en-US" sz="1200">
                <a:latin typeface="Arial" charset="0"/>
              </a:rPr>
              <a:pPr algn="r">
                <a:lnSpc>
                  <a:spcPct val="100000"/>
                </a:lnSpc>
                <a:spcBef>
                  <a:spcPct val="50000"/>
                </a:spcBef>
                <a:buClrTx/>
                <a:buFontTx/>
                <a:buNone/>
                <a:defRPr/>
              </a:pPr>
              <a:t>‹#›</a:t>
            </a:fld>
            <a:endParaRPr lang="en-US" sz="1200">
              <a:latin typeface="Arial"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654" r:id="rId14"/>
    <p:sldLayoutId id="2147483758" r:id="rId15"/>
    <p:sldLayoutId id="2147483759" r:id="rId16"/>
    <p:sldLayoutId id="2147483760" r:id="rId17"/>
  </p:sldLayoutIdLst>
  <p:transition>
    <p:randomBar/>
  </p:transition>
  <p:hf sldNum="0" hdr="0" ftr="0" dt="0"/>
  <p:txStyles>
    <p:title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Arial" charset="0"/>
        </a:defRPr>
      </a:lvl2pPr>
      <a:lvl3pPr algn="ctr" rtl="0" eaLnBrk="1" fontAlgn="base" hangingPunct="1">
        <a:spcBef>
          <a:spcPct val="0"/>
        </a:spcBef>
        <a:spcAft>
          <a:spcPct val="0"/>
        </a:spcAft>
        <a:defRPr sz="3600">
          <a:solidFill>
            <a:srgbClr val="003399"/>
          </a:solidFill>
          <a:latin typeface="Arial" charset="0"/>
        </a:defRPr>
      </a:lvl3pPr>
      <a:lvl4pPr algn="ctr" rtl="0" eaLnBrk="1" fontAlgn="base" hangingPunct="1">
        <a:spcBef>
          <a:spcPct val="0"/>
        </a:spcBef>
        <a:spcAft>
          <a:spcPct val="0"/>
        </a:spcAft>
        <a:defRPr sz="3600">
          <a:solidFill>
            <a:srgbClr val="003399"/>
          </a:solidFill>
          <a:latin typeface="Arial" charset="0"/>
        </a:defRPr>
      </a:lvl4pPr>
      <a:lvl5pPr algn="ctr" rtl="0" eaLnBrk="1" fontAlgn="base" hangingPunct="1">
        <a:spcBef>
          <a:spcPct val="0"/>
        </a:spcBef>
        <a:spcAft>
          <a:spcPct val="0"/>
        </a:spcAft>
        <a:defRPr sz="3600">
          <a:solidFill>
            <a:srgbClr val="003399"/>
          </a:solidFill>
          <a:latin typeface="Arial" charset="0"/>
        </a:defRPr>
      </a:lvl5pPr>
      <a:lvl6pPr marL="457200" algn="ctr" rtl="0" eaLnBrk="1" fontAlgn="base" hangingPunct="1">
        <a:spcBef>
          <a:spcPct val="0"/>
        </a:spcBef>
        <a:spcAft>
          <a:spcPct val="0"/>
        </a:spcAft>
        <a:defRPr sz="3600">
          <a:solidFill>
            <a:srgbClr val="003399"/>
          </a:solidFill>
          <a:latin typeface="Arial" charset="0"/>
        </a:defRPr>
      </a:lvl6pPr>
      <a:lvl7pPr marL="914400" algn="ctr" rtl="0" eaLnBrk="1" fontAlgn="base" hangingPunct="1">
        <a:spcBef>
          <a:spcPct val="0"/>
        </a:spcBef>
        <a:spcAft>
          <a:spcPct val="0"/>
        </a:spcAft>
        <a:defRPr sz="3600">
          <a:solidFill>
            <a:srgbClr val="003399"/>
          </a:solidFill>
          <a:latin typeface="Arial" charset="0"/>
        </a:defRPr>
      </a:lvl7pPr>
      <a:lvl8pPr marL="1371600" algn="ctr" rtl="0" eaLnBrk="1" fontAlgn="base" hangingPunct="1">
        <a:spcBef>
          <a:spcPct val="0"/>
        </a:spcBef>
        <a:spcAft>
          <a:spcPct val="0"/>
        </a:spcAft>
        <a:defRPr sz="3600">
          <a:solidFill>
            <a:srgbClr val="003399"/>
          </a:solidFill>
          <a:latin typeface="Arial" charset="0"/>
        </a:defRPr>
      </a:lvl8pPr>
      <a:lvl9pPr marL="1828800" algn="ctr" rtl="0" eaLnBrk="1" fontAlgn="base" hangingPunct="1">
        <a:spcBef>
          <a:spcPct val="0"/>
        </a:spcBef>
        <a:spcAft>
          <a:spcPct val="0"/>
        </a:spcAft>
        <a:defRPr sz="3600">
          <a:solidFill>
            <a:srgbClr val="003399"/>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pdp.org/resources_spap.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PrescriptionDrugCovContra/downloads/COBQA_04.17.0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ncpdp.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www.ncpdp.org/resources_spap.asp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CMS-SPAP-ADAPplaninfo@ncpdp.org" TargetMode="External"/><Relationship Id="rId2" Type="http://schemas.openxmlformats.org/officeDocument/2006/relationships/hyperlink" Target="http://www.ncpdp.org/resources_spap.asp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ncpdp.org/members/members_download.aspx" TargetMode="External"/><Relationship Id="rId2" Type="http://schemas.openxmlformats.org/officeDocument/2006/relationships/hyperlink" Target="http://www.ncpdp.org/get_involved.aspx" TargetMode="External"/><Relationship Id="rId1" Type="http://schemas.openxmlformats.org/officeDocument/2006/relationships/slideLayout" Target="../slideLayouts/slideLayout2.xml"/><Relationship Id="rId5" Type="http://schemas.openxmlformats.org/officeDocument/2006/relationships/hyperlink" Target="http://www.ncpdp.org/news_hipaa_trans_current.aspx" TargetMode="External"/><Relationship Id="rId4" Type="http://schemas.openxmlformats.org/officeDocument/2006/relationships/hyperlink" Target="http://www.ncpdp.org/standards_purchase.aspx"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lmchernov@magellanhealth.com" TargetMode="External"/><Relationship Id="rId2" Type="http://schemas.openxmlformats.org/officeDocument/2006/relationships/hyperlink" Target="mailto:monique.irmen@relayhealth.com" TargetMode="External"/><Relationship Id="rId1" Type="http://schemas.openxmlformats.org/officeDocument/2006/relationships/slideLayout" Target="../slideLayouts/slideLayout2.xml"/><Relationship Id="rId4" Type="http://schemas.openxmlformats.org/officeDocument/2006/relationships/hyperlink" Target="mailto:lgilbertson@ncpdp.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029200"/>
            <a:ext cx="8610600" cy="1371600"/>
          </a:xfrm>
        </p:spPr>
        <p:txBody>
          <a:bodyPr/>
          <a:lstStyle/>
          <a:p>
            <a:r>
              <a:rPr lang="en-US" sz="2800" b="1" dirty="0" smtClean="0"/>
              <a:t>Medicare Part D</a:t>
            </a:r>
            <a:br>
              <a:rPr lang="en-US" sz="2800" b="1" dirty="0" smtClean="0"/>
            </a:br>
            <a:r>
              <a:rPr lang="en-US" sz="2400" b="1" dirty="0" smtClean="0"/>
              <a:t>December 6, 2011</a:t>
            </a:r>
            <a:endParaRPr lang="en-US" sz="2800" b="1" dirty="0"/>
          </a:p>
        </p:txBody>
      </p:sp>
      <p:sp>
        <p:nvSpPr>
          <p:cNvPr id="3" name="Subtitle 2"/>
          <p:cNvSpPr>
            <a:spLocks noGrp="1"/>
          </p:cNvSpPr>
          <p:nvPr>
            <p:ph type="subTitle" idx="1"/>
          </p:nvPr>
        </p:nvSpPr>
        <p:spPr>
          <a:xfrm>
            <a:off x="1600200" y="990600"/>
            <a:ext cx="6781800" cy="2286000"/>
          </a:xfrm>
        </p:spPr>
        <p:txBody>
          <a:bodyPr/>
          <a:lstStyle/>
          <a:p>
            <a:pPr algn="ctr"/>
            <a:r>
              <a:rPr lang="en-US" sz="3200" b="1" dirty="0" smtClean="0">
                <a:solidFill>
                  <a:schemeClr val="accent3">
                    <a:lumMod val="50000"/>
                  </a:schemeClr>
                </a:solidFill>
                <a:latin typeface="+mj-lt"/>
              </a:rPr>
              <a:t>Part D TrOOP Management, SPAP/ADAP Supplemental Payment and the Creation of an </a:t>
            </a:r>
            <a:r>
              <a:rPr lang="en-US" sz="3200" b="1" dirty="0" err="1" smtClean="0">
                <a:solidFill>
                  <a:schemeClr val="accent3">
                    <a:lumMod val="50000"/>
                  </a:schemeClr>
                </a:solidFill>
                <a:latin typeface="+mj-lt"/>
              </a:rPr>
              <a:t>SPAP</a:t>
            </a:r>
            <a:r>
              <a:rPr lang="en-US" sz="3200" b="1" dirty="0" smtClean="0">
                <a:solidFill>
                  <a:schemeClr val="accent3">
                    <a:lumMod val="50000"/>
                  </a:schemeClr>
                </a:solidFill>
                <a:latin typeface="+mj-lt"/>
              </a:rPr>
              <a:t>/</a:t>
            </a:r>
            <a:r>
              <a:rPr lang="en-US" sz="3200" b="1" dirty="0" err="1" smtClean="0">
                <a:solidFill>
                  <a:schemeClr val="accent3">
                    <a:lumMod val="50000"/>
                  </a:schemeClr>
                </a:solidFill>
                <a:latin typeface="+mj-lt"/>
              </a:rPr>
              <a:t>ADAP</a:t>
            </a:r>
            <a:r>
              <a:rPr lang="en-US" sz="3200" b="1" dirty="0" smtClean="0">
                <a:solidFill>
                  <a:schemeClr val="accent3">
                    <a:lumMod val="50000"/>
                  </a:schemeClr>
                </a:solidFill>
                <a:latin typeface="+mj-lt"/>
              </a:rPr>
              <a:t> Unique BIN-</a:t>
            </a:r>
            <a:r>
              <a:rPr lang="en-US" sz="3200" b="1" dirty="0" err="1" smtClean="0">
                <a:solidFill>
                  <a:schemeClr val="accent3">
                    <a:lumMod val="50000"/>
                  </a:schemeClr>
                </a:solidFill>
                <a:latin typeface="+mj-lt"/>
              </a:rPr>
              <a:t>PCN</a:t>
            </a:r>
            <a:r>
              <a:rPr lang="en-US" sz="3200" b="1" dirty="0" smtClean="0">
                <a:solidFill>
                  <a:schemeClr val="accent3">
                    <a:lumMod val="50000"/>
                  </a:schemeClr>
                </a:solidFill>
                <a:latin typeface="+mj-lt"/>
              </a:rPr>
              <a:t> List</a:t>
            </a:r>
          </a:p>
          <a:p>
            <a:pPr algn="ctr"/>
            <a:r>
              <a:rPr lang="en-US" sz="3200" dirty="0" smtClean="0"/>
              <a:t>	</a:t>
            </a:r>
            <a:endParaRPr lang="en-US" sz="3200" dirty="0"/>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315200" cy="762000"/>
          </a:xfrm>
        </p:spPr>
        <p:txBody>
          <a:bodyPr>
            <a:normAutofit/>
          </a:bodyPr>
          <a:lstStyle/>
          <a:p>
            <a:r>
              <a:rPr lang="en-US" sz="2800" b="1" dirty="0" smtClean="0"/>
              <a:t>Part D TrOOP Definition</a:t>
            </a:r>
            <a:endParaRPr lang="en-US" sz="2800" b="1" dirty="0"/>
          </a:p>
        </p:txBody>
      </p:sp>
      <p:sp>
        <p:nvSpPr>
          <p:cNvPr id="3" name="Content Placeholder 2"/>
          <p:cNvSpPr>
            <a:spLocks noGrp="1"/>
          </p:cNvSpPr>
          <p:nvPr>
            <p:ph idx="1"/>
          </p:nvPr>
        </p:nvSpPr>
        <p:spPr>
          <a:xfrm>
            <a:off x="457200" y="1676400"/>
            <a:ext cx="8153400" cy="4800600"/>
          </a:xfrm>
        </p:spPr>
        <p:txBody>
          <a:bodyPr>
            <a:normAutofit/>
          </a:bodyPr>
          <a:lstStyle/>
          <a:p>
            <a:pPr algn="ctr"/>
            <a:r>
              <a:rPr lang="en-US" sz="2400" b="0" dirty="0" smtClean="0"/>
              <a:t>These costs determine when a person’s catastrophic coverage will begin.  The value reflects actual expenses paid by a Medicare beneficiary and qualified plan throughout the year.  </a:t>
            </a:r>
          </a:p>
          <a:p>
            <a:endParaRPr lang="en-US" sz="2400" b="0" dirty="0" smtClean="0"/>
          </a:p>
          <a:p>
            <a:r>
              <a:rPr lang="en-US" sz="2400" b="0" dirty="0" smtClean="0"/>
              <a:t>Costs that count towards the Medicare Part D drug plan out-of-pocket threshold</a:t>
            </a:r>
          </a:p>
          <a:p>
            <a:pPr marL="514350" indent="-514350">
              <a:buFont typeface="Arial" pitchFamily="34" charset="0"/>
              <a:buChar char="•"/>
            </a:pPr>
            <a:r>
              <a:rPr lang="en-US" sz="2400" b="0" dirty="0" smtClean="0"/>
              <a:t>Member liability (amount the member actually paid)</a:t>
            </a:r>
          </a:p>
          <a:p>
            <a:pPr marL="514350" indent="-514350">
              <a:buFont typeface="Arial" pitchFamily="34" charset="0"/>
              <a:buChar char="•"/>
            </a:pPr>
            <a:r>
              <a:rPr lang="en-US" sz="2400" b="0" dirty="0" smtClean="0"/>
              <a:t>Qualified Supplemental Plan Paid Amounts (Qualified SPAP/all ADAPs)</a:t>
            </a:r>
          </a:p>
          <a:p>
            <a:endParaRPr lang="en-US" sz="2400" b="0" dirty="0" smtClean="0"/>
          </a:p>
          <a:p>
            <a:endParaRPr lang="en-US" sz="2400" b="0" dirty="0" smtClean="0"/>
          </a:p>
        </p:txBody>
      </p:sp>
      <p:sp>
        <p:nvSpPr>
          <p:cNvPr id="35" name="TextBox 34"/>
          <p:cNvSpPr txBox="1"/>
          <p:nvPr/>
        </p:nvSpPr>
        <p:spPr>
          <a:xfrm>
            <a:off x="685800" y="1219200"/>
            <a:ext cx="7239000" cy="461665"/>
          </a:xfrm>
          <a:prstGeom prst="rect">
            <a:avLst/>
          </a:prstGeom>
          <a:noFill/>
        </p:spPr>
        <p:txBody>
          <a:bodyPr wrap="square" rtlCol="0">
            <a:spAutoFit/>
          </a:bodyPr>
          <a:lstStyle/>
          <a:p>
            <a:r>
              <a:rPr lang="en-US" sz="2400" b="1" dirty="0" smtClean="0"/>
              <a:t>True out-of-pocket spending on Part D drugs</a:t>
            </a:r>
            <a:endParaRPr lang="en-US" sz="2400" b="1" dirty="0"/>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2800" dirty="0" smtClean="0"/>
              <a:t>Part D Plans must keep track of TrOOP</a:t>
            </a:r>
            <a:br>
              <a:rPr lang="en-US" sz="2800" dirty="0" smtClean="0"/>
            </a:br>
            <a:endParaRPr lang="en-US" sz="2800" dirty="0"/>
          </a:p>
        </p:txBody>
      </p:sp>
      <p:sp>
        <p:nvSpPr>
          <p:cNvPr id="7" name="Subtitle 6"/>
          <p:cNvSpPr>
            <a:spLocks noGrp="1"/>
          </p:cNvSpPr>
          <p:nvPr>
            <p:ph type="subTitle" idx="1"/>
          </p:nvPr>
        </p:nvSpPr>
        <p:spPr>
          <a:xfrm>
            <a:off x="381000" y="3505200"/>
            <a:ext cx="8153400" cy="1752600"/>
          </a:xfrm>
        </p:spPr>
        <p:txBody>
          <a:bodyPr/>
          <a:lstStyle/>
          <a:p>
            <a:pPr algn="ctr"/>
            <a:r>
              <a:rPr lang="en-US" sz="2800" dirty="0" smtClean="0"/>
              <a:t>Part of tracking TrOOP involves coordination of benefits with other payers</a:t>
            </a:r>
            <a:endParaRPr lang="en-US" sz="2800" dirty="0"/>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6800"/>
            <a:ext cx="4953000" cy="5257800"/>
          </a:xfrm>
        </p:spPr>
        <p:txBody>
          <a:bodyPr>
            <a:normAutofit fontScale="92500" lnSpcReduction="10000"/>
          </a:bodyPr>
          <a:lstStyle/>
          <a:p>
            <a:pPr>
              <a:buClr>
                <a:schemeClr val="tx1"/>
              </a:buClr>
              <a:buNone/>
            </a:pPr>
            <a:endParaRPr lang="en-US" sz="2000" dirty="0" smtClean="0"/>
          </a:p>
          <a:p>
            <a:pPr>
              <a:buClr>
                <a:schemeClr val="tx1"/>
              </a:buClr>
              <a:buNone/>
            </a:pPr>
            <a:r>
              <a:rPr lang="en-US" sz="2000" dirty="0" smtClean="0"/>
              <a:t>	</a:t>
            </a:r>
            <a:r>
              <a:rPr lang="en-US" sz="2200" dirty="0" smtClean="0"/>
              <a:t>The  Social Security Act, as revised by the MMA, specifies that Medicare Part D plans must coordinate benefits for Part D beneficiaries by performing the following:</a:t>
            </a:r>
          </a:p>
          <a:p>
            <a:pPr>
              <a:buClr>
                <a:schemeClr val="tx1"/>
              </a:buClr>
              <a:buNone/>
            </a:pPr>
            <a:endParaRPr lang="en-US" sz="2200" dirty="0" smtClean="0"/>
          </a:p>
          <a:p>
            <a:pPr marL="576072" indent="-457200">
              <a:buClr>
                <a:schemeClr val="tx1"/>
              </a:buClr>
              <a:buAutoNum type="arabicPeriod"/>
            </a:pPr>
            <a:r>
              <a:rPr lang="en-US" sz="2200" dirty="0" smtClean="0"/>
              <a:t>Enrollment File Sharing</a:t>
            </a:r>
          </a:p>
          <a:p>
            <a:pPr marL="576072" indent="-457200">
              <a:buClr>
                <a:schemeClr val="tx1"/>
              </a:buClr>
              <a:buAutoNum type="arabicPeriod"/>
            </a:pPr>
            <a:r>
              <a:rPr lang="en-US" sz="2200" dirty="0" smtClean="0"/>
              <a:t>Claims Processing and Payment</a:t>
            </a:r>
          </a:p>
          <a:p>
            <a:pPr marL="576072" indent="-457200">
              <a:buClr>
                <a:schemeClr val="tx1"/>
              </a:buClr>
              <a:buAutoNum type="arabicPeriod"/>
            </a:pPr>
            <a:r>
              <a:rPr lang="en-US" sz="2200" dirty="0" smtClean="0"/>
              <a:t>Claims Reconciliation Reports</a:t>
            </a:r>
          </a:p>
          <a:p>
            <a:pPr marL="576072" indent="-457200">
              <a:buClr>
                <a:schemeClr val="tx1"/>
              </a:buClr>
              <a:buAutoNum type="arabicPeriod"/>
            </a:pPr>
            <a:r>
              <a:rPr lang="en-US" sz="2200" dirty="0" smtClean="0">
                <a:solidFill>
                  <a:schemeClr val="accent6"/>
                </a:solidFill>
              </a:rPr>
              <a:t>Application of the protection against high out-of pocket expenditures by tracking true-out-of-pocket expenditures</a:t>
            </a:r>
          </a:p>
          <a:p>
            <a:pPr marL="576072" indent="-457200">
              <a:buClr>
                <a:schemeClr val="tx1"/>
              </a:buClr>
              <a:buAutoNum type="arabicPeriod"/>
            </a:pPr>
            <a:r>
              <a:rPr lang="en-US" sz="2200" dirty="0" smtClean="0"/>
              <a:t>Other processes that CMS determines</a:t>
            </a:r>
          </a:p>
          <a:p>
            <a:pPr marL="576072" indent="-457200">
              <a:buClr>
                <a:schemeClr val="tx1"/>
              </a:buClr>
              <a:buAutoNum type="arabicPeriod"/>
            </a:pPr>
            <a:endParaRPr lang="en-US" sz="2200" dirty="0" smtClean="0"/>
          </a:p>
        </p:txBody>
      </p:sp>
      <p:pic>
        <p:nvPicPr>
          <p:cNvPr id="1026" name="Picture 2" descr="C:\Documents and Settings\lmbowers\Local Settings\Temporary Internet Files\Content.IE5\7T4246FV\MM900300520[1].gif"/>
          <p:cNvPicPr>
            <a:picLocks noGrp="1" noChangeAspect="1" noChangeArrowheads="1" noCrop="1"/>
          </p:cNvPicPr>
          <p:nvPr>
            <p:ph sz="half" idx="2"/>
          </p:nvPr>
        </p:nvPicPr>
        <p:blipFill>
          <a:blip r:embed="rId2" cstate="print"/>
          <a:srcRect/>
          <a:stretch>
            <a:fillRect/>
          </a:stretch>
        </p:blipFill>
        <p:spPr bwMode="auto">
          <a:xfrm>
            <a:off x="5638800" y="2286000"/>
            <a:ext cx="2724150" cy="2032794"/>
          </a:xfrm>
          <a:prstGeom prst="rect">
            <a:avLst/>
          </a:prstGeom>
          <a:noFill/>
        </p:spPr>
      </p:pic>
      <p:sp>
        <p:nvSpPr>
          <p:cNvPr id="4" name="Title 3"/>
          <p:cNvSpPr>
            <a:spLocks noGrp="1"/>
          </p:cNvSpPr>
          <p:nvPr>
            <p:ph type="title"/>
          </p:nvPr>
        </p:nvSpPr>
        <p:spPr>
          <a:xfrm>
            <a:off x="990600" y="228600"/>
            <a:ext cx="7696200" cy="762000"/>
          </a:xfrm>
        </p:spPr>
        <p:txBody>
          <a:bodyPr>
            <a:normAutofit fontScale="90000"/>
          </a:bodyPr>
          <a:lstStyle/>
          <a:p>
            <a:r>
              <a:rPr lang="en-US" sz="2800" b="1" dirty="0" smtClean="0">
                <a:solidFill>
                  <a:schemeClr val="accent3">
                    <a:lumMod val="50000"/>
                  </a:schemeClr>
                </a:solidFill>
              </a:rPr>
              <a:t>	</a:t>
            </a:r>
            <a:r>
              <a:rPr lang="en-US" sz="3100" b="1" dirty="0" smtClean="0"/>
              <a:t>CMS Requires Part D Sponsors  </a:t>
            </a:r>
            <a:br>
              <a:rPr lang="en-US" sz="3100" b="1" dirty="0" smtClean="0"/>
            </a:br>
            <a:r>
              <a:rPr lang="en-US" sz="3100" b="1" dirty="0" smtClean="0"/>
              <a:t>to Track TrOOP </a:t>
            </a:r>
            <a:endParaRPr lang="en-US" sz="3100" b="1" dirty="0"/>
          </a:p>
        </p:txBody>
      </p:sp>
      <p:sp>
        <p:nvSpPr>
          <p:cNvPr id="5" name="Text Placeholder 4"/>
          <p:cNvSpPr>
            <a:spLocks noGrp="1"/>
          </p:cNvSpPr>
          <p:nvPr>
            <p:ph type="body" sz="quarter" idx="13"/>
          </p:nvPr>
        </p:nvSpPr>
        <p:spPr>
          <a:xfrm>
            <a:off x="685800" y="990600"/>
            <a:ext cx="8153400" cy="457200"/>
          </a:xfrm>
        </p:spPr>
        <p:txBody>
          <a:bodyPr>
            <a:normAutofit/>
          </a:bodyPr>
          <a:lstStyle/>
          <a:p>
            <a:r>
              <a:rPr lang="en-US" dirty="0" smtClean="0"/>
              <a:t> </a:t>
            </a:r>
            <a:endParaRPr lang="en-US" dirty="0"/>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010400" cy="1447800"/>
          </a:xfrm>
        </p:spPr>
        <p:txBody>
          <a:bodyPr/>
          <a:lstStyle/>
          <a:p>
            <a:r>
              <a:rPr lang="en-US" sz="2800" b="1" dirty="0" smtClean="0"/>
              <a:t>While CMS requires coordination of benefits,  it is only required if certain conditions exist</a:t>
            </a:r>
            <a:endParaRPr lang="en-US" sz="2800" b="1" dirty="0"/>
          </a:p>
        </p:txBody>
      </p:sp>
      <p:sp>
        <p:nvSpPr>
          <p:cNvPr id="3" name="Content Placeholder 2"/>
          <p:cNvSpPr>
            <a:spLocks noGrp="1"/>
          </p:cNvSpPr>
          <p:nvPr>
            <p:ph idx="1"/>
          </p:nvPr>
        </p:nvSpPr>
        <p:spPr>
          <a:xfrm>
            <a:off x="533400" y="1600200"/>
            <a:ext cx="7772400" cy="4876800"/>
          </a:xfrm>
        </p:spPr>
        <p:txBody>
          <a:bodyPr/>
          <a:lstStyle/>
          <a:p>
            <a:pPr marL="0" indent="0">
              <a:buNone/>
            </a:pPr>
            <a:r>
              <a:rPr lang="en-US" sz="2400" dirty="0" smtClean="0"/>
              <a:t>Part D plans must coordinate benefits if the supplemental payer follows the CMS approved industry defined electronic process</a:t>
            </a:r>
          </a:p>
          <a:p>
            <a:r>
              <a:rPr lang="en-US" sz="2400" dirty="0" smtClean="0"/>
              <a:t>Supplemental payer must have:</a:t>
            </a:r>
          </a:p>
          <a:p>
            <a:pPr lvl="1"/>
            <a:r>
              <a:rPr lang="en-US" sz="2400" dirty="0" smtClean="0"/>
              <a:t>Electronic eligibility submitted to CMS; and</a:t>
            </a:r>
          </a:p>
          <a:p>
            <a:pPr lvl="1"/>
            <a:r>
              <a:rPr lang="en-US" sz="2400" dirty="0" smtClean="0"/>
              <a:t>Electronic transactions that contain supplemental payer payment information (batch is allowed)</a:t>
            </a:r>
          </a:p>
          <a:p>
            <a:pPr lvl="1"/>
            <a:r>
              <a:rPr lang="en-US" sz="2400" i="1" dirty="0" smtClean="0"/>
              <a:t>AND…..</a:t>
            </a:r>
            <a:endParaRPr lang="en-US" sz="2400" i="1" dirty="0"/>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b="1" dirty="0" smtClean="0"/>
              <a:t>The Claim is for a Part D Drug/Service</a:t>
            </a:r>
          </a:p>
        </p:txBody>
      </p:sp>
      <p:sp>
        <p:nvSpPr>
          <p:cNvPr id="10243" name="Content Placeholder 2"/>
          <p:cNvSpPr>
            <a:spLocks noGrp="1"/>
          </p:cNvSpPr>
          <p:nvPr>
            <p:ph idx="1"/>
          </p:nvPr>
        </p:nvSpPr>
        <p:spPr>
          <a:xfrm>
            <a:off x="381000" y="1219200"/>
            <a:ext cx="8077200" cy="5257800"/>
          </a:xfrm>
        </p:spPr>
        <p:txBody>
          <a:bodyPr/>
          <a:lstStyle/>
          <a:p>
            <a:pPr>
              <a:spcBef>
                <a:spcPts val="0"/>
              </a:spcBef>
              <a:buNone/>
            </a:pPr>
            <a:r>
              <a:rPr lang="en-US" sz="2400" dirty="0" smtClean="0"/>
              <a:t>A Part D drug is:</a:t>
            </a:r>
          </a:p>
          <a:p>
            <a:pPr marL="457200" indent="-457200">
              <a:spcBef>
                <a:spcPts val="0"/>
              </a:spcBef>
              <a:buFont typeface="+mj-lt"/>
              <a:buAutoNum type="arabicPeriod"/>
            </a:pPr>
            <a:r>
              <a:rPr lang="en-US" sz="2400" dirty="0" smtClean="0"/>
              <a:t>A drug/service that meets the definition of a Part D Drug;</a:t>
            </a:r>
          </a:p>
          <a:p>
            <a:pPr marL="457200" indent="-457200">
              <a:spcBef>
                <a:spcPts val="0"/>
              </a:spcBef>
              <a:buFont typeface="+mj-lt"/>
              <a:buAutoNum type="arabicPeriod"/>
            </a:pPr>
            <a:r>
              <a:rPr lang="en-US" sz="2400" dirty="0" smtClean="0"/>
              <a:t>A drug/service that is paid for by the Part D Plan (on the plans formulary, covered under transition or via an appeal/grievance); and</a:t>
            </a:r>
          </a:p>
          <a:p>
            <a:pPr marL="457200" indent="-457200">
              <a:spcBef>
                <a:spcPts val="0"/>
              </a:spcBef>
              <a:buFont typeface="+mj-lt"/>
              <a:buAutoNum type="arabicPeriod"/>
            </a:pPr>
            <a:r>
              <a:rPr lang="en-US" sz="2400" dirty="0" smtClean="0"/>
              <a:t>A drug/service that is purchased at a Part D Plan network pharmacy (Out-of-Network only in special circumstances)</a:t>
            </a:r>
          </a:p>
          <a:p>
            <a:pPr>
              <a:spcBef>
                <a:spcPts val="0"/>
              </a:spcBef>
            </a:pPr>
            <a:endParaRPr lang="en-US" sz="2400" dirty="0" smtClean="0"/>
          </a:p>
          <a:p>
            <a:pPr algn="ctr">
              <a:spcBef>
                <a:spcPts val="0"/>
              </a:spcBef>
              <a:buNone/>
            </a:pPr>
            <a:r>
              <a:rPr lang="en-US" sz="2400" dirty="0" smtClean="0">
                <a:solidFill>
                  <a:srgbClr val="FF0000"/>
                </a:solidFill>
              </a:rPr>
              <a:t>Note: A claim that is not a Part D Drug does not count towards Drug Spend or TrOOP and therefore </a:t>
            </a:r>
          </a:p>
          <a:p>
            <a:pPr algn="ctr">
              <a:spcBef>
                <a:spcPts val="0"/>
              </a:spcBef>
              <a:buNone/>
            </a:pPr>
            <a:r>
              <a:rPr lang="en-US" sz="2400" dirty="0" smtClean="0">
                <a:solidFill>
                  <a:srgbClr val="FF0000"/>
                </a:solidFill>
              </a:rPr>
              <a:t>coordination of benefits is not required.</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7543800" cy="1752600"/>
          </a:xfrm>
        </p:spPr>
        <p:txBody>
          <a:bodyPr/>
          <a:lstStyle/>
          <a:p>
            <a:r>
              <a:rPr lang="en-US" sz="2800" b="1" dirty="0" smtClean="0"/>
              <a:t>What does tracking TrOOP expenditures mean to qualified supplemental payers?</a:t>
            </a:r>
            <a:br>
              <a:rPr lang="en-US" sz="2800" b="1" dirty="0" smtClean="0"/>
            </a:br>
            <a:r>
              <a:rPr lang="en-US" sz="2000" b="1" dirty="0" smtClean="0"/>
              <a:t>(Why is coordination of benefits important to me as a supplemental payer?)</a:t>
            </a:r>
            <a:endParaRPr lang="en-US" sz="2800" b="1" dirty="0"/>
          </a:p>
        </p:txBody>
      </p:sp>
      <p:sp>
        <p:nvSpPr>
          <p:cNvPr id="6" name="Content Placeholder 5"/>
          <p:cNvSpPr>
            <a:spLocks noGrp="1"/>
          </p:cNvSpPr>
          <p:nvPr>
            <p:ph idx="1"/>
          </p:nvPr>
        </p:nvSpPr>
        <p:spPr>
          <a:xfrm>
            <a:off x="457200" y="2133600"/>
            <a:ext cx="8229600" cy="4114800"/>
          </a:xfrm>
        </p:spPr>
        <p:txBody>
          <a:bodyPr/>
          <a:lstStyle/>
          <a:p>
            <a:r>
              <a:rPr lang="en-US" sz="2400" dirty="0" smtClean="0"/>
              <a:t>If claims are received but they don’t contain the eligibility information that Part D Plan has on file, the claim will not get applied to TrOOP (reduces TrOOP) and you may be paying more money than you really should be because the member is not reaching catastrophic as quickly</a:t>
            </a:r>
          </a:p>
          <a:p>
            <a:r>
              <a:rPr lang="en-US" sz="2400" dirty="0" smtClean="0"/>
              <a:t>If your claim is not received by the Part D plan and the Part D Plan adjusts a claim resulting in a credit, you will not receive the resulting credit.  The credit will be paid to the member</a:t>
            </a:r>
          </a:p>
          <a:p>
            <a:pPr lvl="1">
              <a:buNone/>
            </a:pPr>
            <a:endParaRPr lang="en-US" sz="2400" dirty="0"/>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How Part D Plans use supplemental claim information</a:t>
            </a:r>
            <a:endParaRPr lang="en-US" sz="2800" dirty="0"/>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800" b="1" dirty="0" smtClean="0"/>
              <a:t>Two Categories of </a:t>
            </a:r>
            <a:br>
              <a:rPr lang="en-US" sz="2800" b="1" dirty="0" smtClean="0"/>
            </a:br>
            <a:r>
              <a:rPr lang="en-US" sz="2800" b="1" dirty="0" smtClean="0"/>
              <a:t>Part D Supplemental Payers</a:t>
            </a:r>
          </a:p>
        </p:txBody>
      </p:sp>
      <p:sp>
        <p:nvSpPr>
          <p:cNvPr id="11267" name="Content Placeholder 2"/>
          <p:cNvSpPr>
            <a:spLocks noGrp="1"/>
          </p:cNvSpPr>
          <p:nvPr>
            <p:ph idx="1"/>
          </p:nvPr>
        </p:nvSpPr>
        <p:spPr>
          <a:xfrm>
            <a:off x="457200" y="1524000"/>
            <a:ext cx="8001000" cy="4876800"/>
          </a:xfrm>
        </p:spPr>
        <p:txBody>
          <a:bodyPr/>
          <a:lstStyle/>
          <a:p>
            <a:pPr marL="0" indent="0" algn="ctr">
              <a:buNone/>
            </a:pPr>
            <a:r>
              <a:rPr lang="en-US" sz="2400" dirty="0" smtClean="0"/>
              <a:t>Supplemental payers that contribute payment toward the members cost share/liability may:</a:t>
            </a:r>
          </a:p>
          <a:p>
            <a:pPr marL="0" indent="0">
              <a:buNone/>
            </a:pPr>
            <a:endParaRPr lang="en-US" sz="2800" dirty="0" smtClean="0"/>
          </a:p>
          <a:p>
            <a:pPr marL="742950" lvl="2" indent="-342900">
              <a:buFont typeface="Arial" pitchFamily="34" charset="0"/>
              <a:buChar char="•"/>
            </a:pPr>
            <a:r>
              <a:rPr lang="en-US" sz="2000" dirty="0" smtClean="0">
                <a:ea typeface="+mn-ea"/>
                <a:cs typeface="+mn-cs"/>
              </a:rPr>
              <a:t>either apply to the member’s true out of pocket (TrOOP) amounts as “Other </a:t>
            </a:r>
            <a:r>
              <a:rPr lang="en-US" sz="2000" dirty="0" err="1" smtClean="0">
                <a:ea typeface="+mn-ea"/>
                <a:cs typeface="+mn-cs"/>
              </a:rPr>
              <a:t>TrOOP</a:t>
            </a:r>
            <a:r>
              <a:rPr lang="en-US" sz="2000" dirty="0" smtClean="0">
                <a:ea typeface="+mn-ea"/>
                <a:cs typeface="+mn-cs"/>
              </a:rPr>
              <a:t>”</a:t>
            </a:r>
          </a:p>
          <a:p>
            <a:pPr marL="742950" lvl="2" indent="-342900" algn="ctr">
              <a:buNone/>
            </a:pPr>
            <a:endParaRPr lang="en-US" sz="2000" dirty="0" smtClean="0">
              <a:ea typeface="+mn-ea"/>
              <a:cs typeface="+mn-cs"/>
            </a:endParaRPr>
          </a:p>
          <a:p>
            <a:pPr marL="742950" lvl="2" indent="-342900" algn="ctr">
              <a:buNone/>
            </a:pPr>
            <a:r>
              <a:rPr lang="en-US" sz="2000" b="1" dirty="0" smtClean="0">
                <a:solidFill>
                  <a:srgbClr val="FF0000"/>
                </a:solidFill>
                <a:ea typeface="+mn-ea"/>
                <a:cs typeface="+mn-cs"/>
              </a:rPr>
              <a:t>OR</a:t>
            </a:r>
          </a:p>
          <a:p>
            <a:pPr marL="742950" lvl="2" indent="-342900">
              <a:buFont typeface="Arial" pitchFamily="34" charset="0"/>
              <a:buChar char="•"/>
            </a:pPr>
            <a:endParaRPr lang="en-US" sz="2000" dirty="0" smtClean="0">
              <a:ea typeface="+mn-ea"/>
              <a:cs typeface="+mn-cs"/>
            </a:endParaRPr>
          </a:p>
          <a:p>
            <a:pPr marL="742950" lvl="2" indent="-342900">
              <a:buFont typeface="Arial" pitchFamily="34" charset="0"/>
              <a:buChar char="•"/>
            </a:pPr>
            <a:r>
              <a:rPr lang="en-US" sz="2000" dirty="0" smtClean="0">
                <a:ea typeface="+mn-ea"/>
                <a:cs typeface="+mn-cs"/>
              </a:rPr>
              <a:t>reduce the amount applied to </a:t>
            </a:r>
            <a:r>
              <a:rPr lang="en-US" sz="2000" dirty="0" err="1" smtClean="0">
                <a:ea typeface="+mn-ea"/>
                <a:cs typeface="+mn-cs"/>
              </a:rPr>
              <a:t>TrOOP</a:t>
            </a:r>
            <a:r>
              <a:rPr lang="en-US" sz="2000" dirty="0" smtClean="0">
                <a:ea typeface="+mn-ea"/>
                <a:cs typeface="+mn-cs"/>
              </a:rPr>
              <a:t> (</a:t>
            </a:r>
            <a:r>
              <a:rPr lang="en-US" sz="2000" dirty="0" err="1" smtClean="0">
                <a:ea typeface="+mn-ea"/>
                <a:cs typeface="+mn-cs"/>
              </a:rPr>
              <a:t>PLRO</a:t>
            </a:r>
            <a:r>
              <a:rPr lang="en-US" sz="2000" dirty="0" smtClean="0">
                <a:ea typeface="+mn-ea"/>
                <a:cs typeface="+mn-cs"/>
              </a:rPr>
              <a:t>*)</a:t>
            </a:r>
          </a:p>
          <a:p>
            <a:pPr marL="742950" lvl="2" indent="-342900">
              <a:buFont typeface="Arial" pitchFamily="34" charset="0"/>
              <a:buChar char="•"/>
            </a:pPr>
            <a:endParaRPr lang="en-US" dirty="0" smtClean="0">
              <a:ea typeface="+mn-ea"/>
              <a:cs typeface="+mn-cs"/>
            </a:endParaRPr>
          </a:p>
          <a:p>
            <a:pPr marL="742950" lvl="2" indent="-342900">
              <a:buNone/>
            </a:pPr>
            <a:endParaRPr lang="en-US" dirty="0" smtClean="0">
              <a:ea typeface="+mn-ea"/>
              <a:cs typeface="+mn-cs"/>
            </a:endParaRPr>
          </a:p>
          <a:p>
            <a:pPr marL="742950" lvl="2" indent="-342900">
              <a:buNone/>
            </a:pPr>
            <a:r>
              <a:rPr lang="en-US" sz="1600" dirty="0" smtClean="0"/>
              <a:t>(*Patient Liability Reduction Due to Other Payer Amount)</a:t>
            </a:r>
            <a:endParaRPr lang="en-US" sz="1600" dirty="0" smtClean="0">
              <a:ea typeface="+mn-ea"/>
              <a:cs typeface="+mn-cs"/>
            </a:endParaRPr>
          </a:p>
        </p:txBody>
      </p:sp>
    </p:spTree>
  </p:cSld>
  <p:clrMapOvr>
    <a:overrideClrMapping bg1="lt1" tx1="dk1" bg2="lt2" tx2="dk2" accent1="accent1" accent2="accent2" accent3="accent3" accent4="accent4" accent5="accent5" accent6="accent6" hlink="hlink" folHlink="folHlink"/>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Supplemental Payers whose Payments Apply to TrOOP</a:t>
            </a:r>
            <a:endParaRPr lang="en-US" sz="2800" b="1" dirty="0"/>
          </a:p>
        </p:txBody>
      </p:sp>
      <p:sp>
        <p:nvSpPr>
          <p:cNvPr id="3" name="Content Placeholder 2"/>
          <p:cNvSpPr>
            <a:spLocks noGrp="1"/>
          </p:cNvSpPr>
          <p:nvPr>
            <p:ph idx="1"/>
          </p:nvPr>
        </p:nvSpPr>
        <p:spPr>
          <a:xfrm>
            <a:off x="685800" y="1600200"/>
            <a:ext cx="7772400" cy="4114800"/>
          </a:xfrm>
        </p:spPr>
        <p:txBody>
          <a:bodyPr/>
          <a:lstStyle/>
          <a:p>
            <a:pPr>
              <a:buClr>
                <a:schemeClr val="tx1"/>
              </a:buClr>
              <a:buFont typeface="Arial" pitchFamily="34" charset="0"/>
              <a:buChar char="•"/>
            </a:pPr>
            <a:r>
              <a:rPr lang="en-US" sz="2400" dirty="0" smtClean="0"/>
              <a:t>Qualified SPAPs</a:t>
            </a:r>
          </a:p>
          <a:p>
            <a:pPr>
              <a:buClr>
                <a:schemeClr val="tx1"/>
              </a:buClr>
              <a:buFont typeface="Arial" pitchFamily="34" charset="0"/>
              <a:buChar char="•"/>
            </a:pPr>
            <a:r>
              <a:rPr lang="en-US" sz="2400" dirty="0" smtClean="0"/>
              <a:t>ADAPs</a:t>
            </a:r>
          </a:p>
          <a:p>
            <a:pPr>
              <a:buClr>
                <a:schemeClr val="tx1"/>
              </a:buClr>
              <a:buFont typeface="Arial" pitchFamily="34" charset="0"/>
              <a:buChar char="•"/>
            </a:pPr>
            <a:r>
              <a:rPr lang="en-US" sz="2400" dirty="0" smtClean="0"/>
              <a:t>Charities unless controlled by employer group or union group</a:t>
            </a:r>
          </a:p>
          <a:p>
            <a:pPr>
              <a:buClr>
                <a:schemeClr val="tx1"/>
              </a:buClr>
              <a:buFont typeface="Arial" pitchFamily="34" charset="0"/>
              <a:buChar char="•"/>
            </a:pPr>
            <a:r>
              <a:rPr lang="en-US" sz="2400" dirty="0" smtClean="0"/>
              <a:t>Indian Health Services</a:t>
            </a:r>
          </a:p>
          <a:p>
            <a:pPr>
              <a:buClr>
                <a:schemeClr val="tx1"/>
              </a:buClr>
              <a:buFont typeface="Arial" pitchFamily="34" charset="0"/>
              <a:buChar char="•"/>
            </a:pPr>
            <a:r>
              <a:rPr lang="en-US" sz="2400" dirty="0" smtClean="0"/>
              <a:t>HSAs  (Health Savings Accts)</a:t>
            </a:r>
          </a:p>
          <a:p>
            <a:pPr>
              <a:buClr>
                <a:schemeClr val="tx1"/>
              </a:buClr>
              <a:buFont typeface="Arial" pitchFamily="34" charset="0"/>
              <a:buChar char="•"/>
            </a:pPr>
            <a:r>
              <a:rPr lang="en-US" sz="2400" dirty="0" smtClean="0"/>
              <a:t>FSAs (Flexible Spending Accts)</a:t>
            </a:r>
          </a:p>
          <a:p>
            <a:pPr>
              <a:buClr>
                <a:schemeClr val="tx1"/>
              </a:buClr>
              <a:buFont typeface="Arial" pitchFamily="34" charset="0"/>
              <a:buChar char="•"/>
            </a:pPr>
            <a:r>
              <a:rPr lang="en-US" sz="2400" dirty="0" smtClean="0"/>
              <a:t>MSAs (Medical Spending Accts)</a:t>
            </a:r>
          </a:p>
          <a:p>
            <a:endParaRPr lang="en-US" dirty="0"/>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b="1" dirty="0" smtClean="0"/>
              <a:t>Supplemental Payments that Apply to TrOOP</a:t>
            </a:r>
          </a:p>
        </p:txBody>
      </p:sp>
      <p:sp>
        <p:nvSpPr>
          <p:cNvPr id="3" name="Content Placeholder 2"/>
          <p:cNvSpPr>
            <a:spLocks noGrp="1"/>
          </p:cNvSpPr>
          <p:nvPr>
            <p:ph idx="1"/>
          </p:nvPr>
        </p:nvSpPr>
        <p:spPr>
          <a:xfrm>
            <a:off x="381000" y="1371600"/>
            <a:ext cx="8229600" cy="4495800"/>
          </a:xfrm>
        </p:spPr>
        <p:txBody>
          <a:bodyPr/>
          <a:lstStyle/>
          <a:p>
            <a:pPr>
              <a:buNone/>
              <a:defRPr/>
            </a:pPr>
            <a:endParaRPr lang="en-US" sz="2000" dirty="0" smtClean="0"/>
          </a:p>
          <a:p>
            <a:pPr>
              <a:buNone/>
              <a:defRPr/>
            </a:pPr>
            <a:endParaRPr lang="en-US" sz="2000" dirty="0" smtClean="0"/>
          </a:p>
          <a:p>
            <a:pPr lvl="1">
              <a:buNone/>
              <a:defRPr/>
            </a:pPr>
            <a:r>
              <a:rPr lang="en-US" sz="2400" dirty="0" smtClean="0"/>
              <a:t>Member Liability (amount the member actually </a:t>
            </a:r>
          </a:p>
          <a:p>
            <a:pPr lvl="1">
              <a:buNone/>
              <a:defRPr/>
            </a:pPr>
            <a:r>
              <a:rPr lang="en-US" sz="2400" dirty="0" smtClean="0"/>
              <a:t>paid out of pocket)</a:t>
            </a:r>
          </a:p>
          <a:p>
            <a:pPr lvl="1">
              <a:buFontTx/>
              <a:buNone/>
              <a:defRPr/>
            </a:pPr>
            <a:r>
              <a:rPr lang="en-US" sz="2400" u="sng" dirty="0" smtClean="0"/>
              <a:t>+Qualified Supplemental Payer payment (Other TrOOP)</a:t>
            </a:r>
          </a:p>
          <a:p>
            <a:pPr lvl="1">
              <a:buFontTx/>
              <a:buNone/>
              <a:defRPr/>
            </a:pPr>
            <a:r>
              <a:rPr lang="en-US" sz="2400" dirty="0" smtClean="0"/>
              <a:t>	</a:t>
            </a:r>
            <a:r>
              <a:rPr lang="en-US" sz="2400" dirty="0" smtClean="0">
                <a:solidFill>
                  <a:srgbClr val="FF0000"/>
                </a:solidFill>
              </a:rPr>
              <a:t>TrOOP</a:t>
            </a:r>
          </a:p>
          <a:p>
            <a:pPr indent="0" algn="ctr">
              <a:buFontTx/>
              <a:buNone/>
              <a:defRPr/>
            </a:pPr>
            <a:endParaRPr lang="en-US" sz="2000" i="1" dirty="0" smtClean="0">
              <a:solidFill>
                <a:srgbClr val="FF0000"/>
              </a:solidFill>
            </a:endParaRPr>
          </a:p>
          <a:p>
            <a:pPr indent="0" algn="ctr">
              <a:buFontTx/>
              <a:buNone/>
              <a:defRPr/>
            </a:pPr>
            <a:r>
              <a:rPr lang="en-US" sz="2000" i="1" dirty="0" smtClean="0">
                <a:solidFill>
                  <a:srgbClr val="FF0000"/>
                </a:solidFill>
              </a:rPr>
              <a:t>These payers are also known as qualified payers because their payments are qualified to count toward TrOOP</a:t>
            </a:r>
            <a:endParaRPr lang="en-US" sz="2000" i="1" dirty="0">
              <a:solidFill>
                <a:srgbClr val="FF0000"/>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b="1" dirty="0" smtClean="0"/>
              <a:t>Webinar Success</a:t>
            </a:r>
            <a:endParaRPr lang="en-US" sz="2800" b="1" dirty="0" smtClean="0">
              <a:solidFill>
                <a:schemeClr val="accent6"/>
              </a:solidFill>
            </a:endParaRPr>
          </a:p>
        </p:txBody>
      </p:sp>
      <p:sp>
        <p:nvSpPr>
          <p:cNvPr id="5123" name="Content Placeholder 2"/>
          <p:cNvSpPr>
            <a:spLocks noGrp="1"/>
          </p:cNvSpPr>
          <p:nvPr>
            <p:ph idx="1"/>
          </p:nvPr>
        </p:nvSpPr>
        <p:spPr>
          <a:xfrm>
            <a:off x="685800" y="1295400"/>
            <a:ext cx="7772400" cy="5105400"/>
          </a:xfrm>
        </p:spPr>
        <p:txBody>
          <a:bodyPr/>
          <a:lstStyle/>
          <a:p>
            <a:pPr>
              <a:lnSpc>
                <a:spcPct val="90000"/>
              </a:lnSpc>
              <a:buFont typeface="Arial" pitchFamily="34" charset="0"/>
              <a:buChar char="•"/>
            </a:pPr>
            <a:r>
              <a:rPr lang="en-US" sz="2000" dirty="0" smtClean="0">
                <a:solidFill>
                  <a:srgbClr val="000000"/>
                </a:solidFill>
              </a:rPr>
              <a:t>Phones are on mute to begin. </a:t>
            </a:r>
            <a:r>
              <a:rPr lang="en-US" sz="2000" b="1" u="sng" dirty="0" smtClean="0">
                <a:solidFill>
                  <a:srgbClr val="000000"/>
                </a:solidFill>
              </a:rPr>
              <a:t>Please leave phones on mute as there are many participants and we do not want interrupting background noises.</a:t>
            </a:r>
          </a:p>
          <a:p>
            <a:pPr>
              <a:lnSpc>
                <a:spcPct val="90000"/>
              </a:lnSpc>
              <a:buFont typeface="Arial" pitchFamily="34" charset="0"/>
              <a:buChar char="•"/>
            </a:pPr>
            <a:r>
              <a:rPr lang="en-US" sz="2000" dirty="0" smtClean="0">
                <a:solidFill>
                  <a:srgbClr val="000000"/>
                </a:solidFill>
              </a:rPr>
              <a:t>*6 to </a:t>
            </a:r>
            <a:r>
              <a:rPr lang="en-US" sz="2000" dirty="0" err="1" smtClean="0">
                <a:solidFill>
                  <a:srgbClr val="000000"/>
                </a:solidFill>
              </a:rPr>
              <a:t>unmute</a:t>
            </a:r>
            <a:r>
              <a:rPr lang="en-US" sz="2000" dirty="0" smtClean="0">
                <a:solidFill>
                  <a:srgbClr val="000000"/>
                </a:solidFill>
              </a:rPr>
              <a:t> your phone; *6 to re-mute your phone.</a:t>
            </a:r>
          </a:p>
          <a:p>
            <a:pPr>
              <a:lnSpc>
                <a:spcPct val="90000"/>
              </a:lnSpc>
              <a:buFont typeface="Arial" pitchFamily="34" charset="0"/>
              <a:buChar char="•"/>
            </a:pPr>
            <a:r>
              <a:rPr lang="en-US" sz="2000" b="1" dirty="0" smtClean="0">
                <a:solidFill>
                  <a:srgbClr val="000000"/>
                </a:solidFill>
              </a:rPr>
              <a:t>Do NOT put the call on HOLD. </a:t>
            </a:r>
            <a:r>
              <a:rPr lang="en-US" sz="2000" dirty="0" smtClean="0">
                <a:solidFill>
                  <a:srgbClr val="000000"/>
                </a:solidFill>
              </a:rPr>
              <a:t>The participants do not want to listen to music.</a:t>
            </a:r>
          </a:p>
          <a:p>
            <a:pPr>
              <a:lnSpc>
                <a:spcPct val="90000"/>
              </a:lnSpc>
              <a:buFont typeface="Arial" pitchFamily="34" charset="0"/>
              <a:buChar char="•"/>
            </a:pPr>
            <a:r>
              <a:rPr lang="en-US" sz="2000" dirty="0" smtClean="0">
                <a:solidFill>
                  <a:srgbClr val="000000"/>
                </a:solidFill>
              </a:rPr>
              <a:t>The </a:t>
            </a:r>
            <a:r>
              <a:rPr lang="en-US" sz="2000" dirty="0" err="1" smtClean="0">
                <a:solidFill>
                  <a:srgbClr val="000000"/>
                </a:solidFill>
              </a:rPr>
              <a:t>GotoWebinar</a:t>
            </a:r>
            <a:r>
              <a:rPr lang="en-US" sz="2000" dirty="0" smtClean="0">
                <a:solidFill>
                  <a:srgbClr val="000000"/>
                </a:solidFill>
              </a:rPr>
              <a:t> has a Questions area. You can enter questions here. There is a lot of material to cover and if we have time, we will handle questions. If not, there may be a need for a follow up session.</a:t>
            </a:r>
          </a:p>
          <a:p>
            <a:pPr>
              <a:lnSpc>
                <a:spcPct val="90000"/>
              </a:lnSpc>
              <a:buFont typeface="Arial" pitchFamily="34" charset="0"/>
              <a:buChar char="•"/>
            </a:pPr>
            <a:r>
              <a:rPr lang="en-US" sz="2000" dirty="0" smtClean="0">
                <a:solidFill>
                  <a:srgbClr val="000000"/>
                </a:solidFill>
              </a:rPr>
              <a:t>The presentation materials can be found at </a:t>
            </a:r>
            <a:r>
              <a:rPr lang="en-US" sz="2000" dirty="0" smtClean="0">
                <a:solidFill>
                  <a:srgbClr val="000000"/>
                </a:solidFill>
                <a:hlinkClick r:id="rId2"/>
              </a:rPr>
              <a:t>http://www.ncpdp.org/resources_spap.aspx</a:t>
            </a:r>
            <a:endParaRPr lang="en-US" sz="2000" dirty="0" smtClean="0">
              <a:solidFill>
                <a:srgbClr val="000000"/>
              </a:solidFill>
            </a:endParaRPr>
          </a:p>
          <a:p>
            <a:pPr>
              <a:lnSpc>
                <a:spcPct val="90000"/>
              </a:lnSpc>
              <a:buFont typeface="Arial" pitchFamily="34" charset="0"/>
              <a:buChar char="•"/>
            </a:pPr>
            <a:r>
              <a:rPr lang="en-US" sz="2000" dirty="0" smtClean="0">
                <a:solidFill>
                  <a:srgbClr val="000000"/>
                </a:solidFill>
              </a:rPr>
              <a:t>The presenters are versed in specific topics, however specific information on CMS, Medicare Part D, should be asked of CMS.</a:t>
            </a:r>
            <a:endParaRPr lang="en-US" sz="1800" dirty="0" smtClean="0">
              <a:solidFill>
                <a:srgbClr val="000000"/>
              </a:solidFill>
            </a:endParaRPr>
          </a:p>
          <a:p>
            <a:pPr>
              <a:lnSpc>
                <a:spcPct val="90000"/>
              </a:lnSpc>
              <a:buFont typeface="Arial" pitchFamily="34" charset="0"/>
              <a:buChar char="•"/>
            </a:pPr>
            <a:endParaRPr lang="en-US" sz="1600" dirty="0" smtClean="0">
              <a:solidFill>
                <a:srgbClr val="000000"/>
              </a:solidFill>
            </a:endParaRPr>
          </a:p>
          <a:p>
            <a:pPr>
              <a:lnSpc>
                <a:spcPct val="90000"/>
              </a:lnSpc>
              <a:buFont typeface="Arial" pitchFamily="34" charset="0"/>
              <a:buChar char="•"/>
            </a:pPr>
            <a:endParaRPr lang="en-US" sz="1600" dirty="0" smtClean="0">
              <a:solidFill>
                <a:srgbClr val="000000"/>
              </a:solidFill>
            </a:endParaRPr>
          </a:p>
          <a:p>
            <a:pPr>
              <a:lnSpc>
                <a:spcPct val="90000"/>
              </a:lnSpc>
              <a:buNone/>
            </a:pPr>
            <a:r>
              <a:rPr lang="en-US" sz="1800" i="1" dirty="0" smtClean="0">
                <a:solidFill>
                  <a:srgbClr val="000000"/>
                </a:solidFill>
              </a:rPr>
              <a:t>Thank you very much.</a:t>
            </a:r>
            <a:endParaRPr lang="en-US" sz="1600" i="1" dirty="0" smtClean="0"/>
          </a:p>
          <a:p>
            <a:pPr>
              <a:buFontTx/>
              <a:buNone/>
            </a:pPr>
            <a:endParaRPr lang="en-US" dirty="0" smtClean="0"/>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Supplemental Payers Whose </a:t>
            </a:r>
            <a:br>
              <a:rPr lang="en-US" sz="2800" b="1" dirty="0" smtClean="0"/>
            </a:br>
            <a:r>
              <a:rPr lang="en-US" sz="2800" b="1" dirty="0" smtClean="0"/>
              <a:t>Payments Reduce TrOOP</a:t>
            </a:r>
            <a:endParaRPr lang="en-US" sz="2800" b="1" dirty="0"/>
          </a:p>
        </p:txBody>
      </p:sp>
      <p:sp>
        <p:nvSpPr>
          <p:cNvPr id="3" name="Content Placeholder 2"/>
          <p:cNvSpPr>
            <a:spLocks noGrp="1"/>
          </p:cNvSpPr>
          <p:nvPr>
            <p:ph idx="1"/>
          </p:nvPr>
        </p:nvSpPr>
        <p:spPr>
          <a:xfrm>
            <a:off x="685800" y="1752600"/>
            <a:ext cx="7772400" cy="4114800"/>
          </a:xfrm>
        </p:spPr>
        <p:txBody>
          <a:bodyPr/>
          <a:lstStyle/>
          <a:p>
            <a:pPr>
              <a:buClr>
                <a:schemeClr val="tx1"/>
              </a:buClr>
              <a:buFont typeface="Arial" pitchFamily="34" charset="0"/>
              <a:buChar char="•"/>
            </a:pPr>
            <a:r>
              <a:rPr lang="en-US" sz="2400" dirty="0" smtClean="0"/>
              <a:t>Workers’ Compensation</a:t>
            </a:r>
          </a:p>
          <a:p>
            <a:pPr>
              <a:buClr>
                <a:schemeClr val="tx1"/>
              </a:buClr>
              <a:buFont typeface="Arial" pitchFamily="34" charset="0"/>
              <a:buChar char="•"/>
            </a:pPr>
            <a:r>
              <a:rPr lang="en-US" sz="2400" dirty="0" smtClean="0"/>
              <a:t>Governmental Programs (VA, Black Lung, TRICARE, other)</a:t>
            </a:r>
          </a:p>
          <a:p>
            <a:pPr>
              <a:buClr>
                <a:schemeClr val="tx1"/>
              </a:buClr>
              <a:buFont typeface="Arial" pitchFamily="34" charset="0"/>
              <a:buChar char="•"/>
            </a:pPr>
            <a:r>
              <a:rPr lang="en-US" sz="2400" dirty="0" smtClean="0"/>
              <a:t>Automobile/No-Fault/Liability Insurances</a:t>
            </a:r>
          </a:p>
          <a:p>
            <a:pPr>
              <a:buClr>
                <a:schemeClr val="tx1"/>
              </a:buClr>
              <a:buFont typeface="Arial" pitchFamily="34" charset="0"/>
              <a:buChar char="•"/>
            </a:pPr>
            <a:r>
              <a:rPr lang="en-US" sz="2400" dirty="0" smtClean="0"/>
              <a:t>Group Health Plans (Non-Medicare coverage from an employer or union retiree coverage)</a:t>
            </a:r>
          </a:p>
          <a:p>
            <a:pPr>
              <a:buClr>
                <a:schemeClr val="tx1"/>
              </a:buClr>
              <a:buFont typeface="Arial" pitchFamily="34" charset="0"/>
              <a:buChar char="•"/>
            </a:pPr>
            <a:r>
              <a:rPr lang="en-US" sz="2400" dirty="0" smtClean="0"/>
              <a:t>Third-Party Groups with a Legal Obligation to pay for the person’s drug costs</a:t>
            </a:r>
          </a:p>
          <a:p>
            <a:endParaRPr lang="en-US" dirty="0"/>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b="1" dirty="0" smtClean="0"/>
              <a:t>Supplemental Payments that Reduce TrOOP</a:t>
            </a:r>
          </a:p>
        </p:txBody>
      </p:sp>
      <p:sp>
        <p:nvSpPr>
          <p:cNvPr id="3" name="Content Placeholder 2"/>
          <p:cNvSpPr>
            <a:spLocks noGrp="1"/>
          </p:cNvSpPr>
          <p:nvPr>
            <p:ph idx="1"/>
          </p:nvPr>
        </p:nvSpPr>
        <p:spPr>
          <a:xfrm>
            <a:off x="685800" y="1371600"/>
            <a:ext cx="7772400" cy="4495800"/>
          </a:xfrm>
        </p:spPr>
        <p:txBody>
          <a:bodyPr/>
          <a:lstStyle/>
          <a:p>
            <a:pPr>
              <a:buNone/>
              <a:defRPr/>
            </a:pPr>
            <a:endParaRPr lang="en-US" sz="2000" dirty="0" smtClean="0"/>
          </a:p>
          <a:p>
            <a:pPr>
              <a:buNone/>
              <a:defRPr/>
            </a:pPr>
            <a:r>
              <a:rPr lang="en-US" sz="2000" dirty="0" smtClean="0"/>
              <a:t>	</a:t>
            </a:r>
            <a:r>
              <a:rPr lang="en-US" sz="2400" dirty="0" smtClean="0"/>
              <a:t>Part D </a:t>
            </a:r>
            <a:r>
              <a:rPr lang="en-US" sz="2400" dirty="0" err="1" smtClean="0"/>
              <a:t>Copay</a:t>
            </a:r>
            <a:r>
              <a:rPr lang="en-US" sz="2400" dirty="0" smtClean="0"/>
              <a:t>/Coinsurance</a:t>
            </a:r>
          </a:p>
          <a:p>
            <a:pPr>
              <a:buNone/>
              <a:defRPr/>
            </a:pPr>
            <a:r>
              <a:rPr lang="en-US" sz="2400" dirty="0" smtClean="0"/>
              <a:t>	</a:t>
            </a:r>
            <a:r>
              <a:rPr lang="en-US" sz="4000" dirty="0" smtClean="0"/>
              <a:t>-</a:t>
            </a:r>
            <a:r>
              <a:rPr lang="en-US" sz="2800" dirty="0" smtClean="0"/>
              <a:t> </a:t>
            </a:r>
            <a:r>
              <a:rPr lang="en-US" sz="2400" u="sng" dirty="0" smtClean="0"/>
              <a:t>Supplemental non-qualified payers payment</a:t>
            </a:r>
          </a:p>
          <a:p>
            <a:pPr>
              <a:buNone/>
              <a:defRPr/>
            </a:pPr>
            <a:r>
              <a:rPr lang="en-US" sz="2400" dirty="0" smtClean="0">
                <a:solidFill>
                  <a:srgbClr val="FF0000"/>
                </a:solidFill>
              </a:rPr>
              <a:t>	Amount member paid out of pocket = TrOOP</a:t>
            </a:r>
          </a:p>
          <a:p>
            <a:pPr indent="0" algn="ctr">
              <a:buFontTx/>
              <a:buNone/>
              <a:defRPr/>
            </a:pPr>
            <a:endParaRPr lang="en-US" sz="2400" i="1" dirty="0" smtClean="0">
              <a:solidFill>
                <a:srgbClr val="FF0000"/>
              </a:solidFill>
            </a:endParaRPr>
          </a:p>
          <a:p>
            <a:pPr indent="0" algn="ctr">
              <a:buFontTx/>
              <a:buNone/>
              <a:defRPr/>
            </a:pPr>
            <a:r>
              <a:rPr lang="en-US" sz="2400" i="1" dirty="0" smtClean="0">
                <a:solidFill>
                  <a:srgbClr val="FF0000"/>
                </a:solidFill>
              </a:rPr>
              <a:t>These payers are also known as non-qualified payers because their payments do not count toward TrOOP</a:t>
            </a:r>
            <a:endParaRPr lang="en-US" sz="2400" i="1" dirty="0">
              <a:solidFill>
                <a:srgbClr val="FF0000"/>
              </a:solidFill>
            </a:endParaRP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Why some qualified supplemental claims are not applied to TrOOP</a:t>
            </a:r>
          </a:p>
        </p:txBody>
      </p:sp>
      <p:sp>
        <p:nvSpPr>
          <p:cNvPr id="3" name="Content Placeholder 2"/>
          <p:cNvSpPr>
            <a:spLocks noGrp="1"/>
          </p:cNvSpPr>
          <p:nvPr>
            <p:ph idx="1"/>
          </p:nvPr>
        </p:nvSpPr>
        <p:spPr>
          <a:xfrm>
            <a:off x="457200" y="1600200"/>
            <a:ext cx="7772400" cy="4800600"/>
          </a:xfrm>
        </p:spPr>
        <p:txBody>
          <a:bodyPr/>
          <a:lstStyle/>
          <a:p>
            <a:pPr>
              <a:buClr>
                <a:schemeClr val="tx1"/>
              </a:buClr>
              <a:buFont typeface="Arial" pitchFamily="34" charset="0"/>
              <a:buChar char="•"/>
            </a:pPr>
            <a:r>
              <a:rPr lang="en-US" sz="2400" dirty="0" smtClean="0"/>
              <a:t>PDE Q&amp;A (04/17/2006) specifies that that if a match on supplemental eligibility can’t be made the plan should treat the supplemental payment as PLRO (reduces </a:t>
            </a:r>
            <a:r>
              <a:rPr lang="en-US" sz="2400" dirty="0" err="1" smtClean="0"/>
              <a:t>TrOOP</a:t>
            </a:r>
            <a:r>
              <a:rPr lang="en-US" sz="2400" dirty="0" smtClean="0"/>
              <a:t>) </a:t>
            </a:r>
            <a:r>
              <a:rPr lang="en-US" sz="2000" dirty="0" smtClean="0"/>
              <a:t>(link </a:t>
            </a:r>
            <a:r>
              <a:rPr lang="en-US" sz="2000" dirty="0" smtClean="0">
                <a:hlinkClick r:id="rId3"/>
              </a:rPr>
              <a:t>https://www.cms.gov/PrescriptionDrugCovContra/downloads/COBQA_04.17.06.pdf</a:t>
            </a:r>
            <a:r>
              <a:rPr lang="en-US" sz="2000" dirty="0" smtClean="0"/>
              <a:t>)</a:t>
            </a:r>
            <a:endParaRPr lang="en-US" sz="2400" dirty="0" smtClean="0"/>
          </a:p>
          <a:p>
            <a:pPr>
              <a:buClr>
                <a:schemeClr val="tx1"/>
              </a:buClr>
              <a:buFont typeface="Arial" pitchFamily="34" charset="0"/>
              <a:buChar char="•"/>
            </a:pPr>
            <a:r>
              <a:rPr lang="en-US" sz="2400" dirty="0" smtClean="0"/>
              <a:t>Examples where an SPAP/ADAP claim may be treated as PLRO</a:t>
            </a:r>
          </a:p>
          <a:p>
            <a:pPr marL="742950" lvl="2" indent="-342900">
              <a:buClr>
                <a:schemeClr val="tx1"/>
              </a:buClr>
              <a:buFont typeface="Arial" pitchFamily="34" charset="0"/>
              <a:buChar char="•"/>
            </a:pPr>
            <a:r>
              <a:rPr lang="en-US" sz="2000" dirty="0" smtClean="0">
                <a:ea typeface="+mn-ea"/>
                <a:cs typeface="+mn-cs"/>
              </a:rPr>
              <a:t>If the Part D plan does not have any supplemental eligibility on file</a:t>
            </a:r>
          </a:p>
          <a:p>
            <a:pPr marL="742950" lvl="2" indent="-342900">
              <a:buClr>
                <a:schemeClr val="tx1"/>
              </a:buClr>
              <a:buFont typeface="Arial" pitchFamily="34" charset="0"/>
              <a:buChar char="•"/>
            </a:pPr>
            <a:r>
              <a:rPr lang="en-US" sz="2000" dirty="0" smtClean="0">
                <a:ea typeface="+mn-ea"/>
                <a:cs typeface="+mn-cs"/>
              </a:rPr>
              <a:t>If the eligibility on the claim does not match the supplemental eligibility at the Part D </a:t>
            </a:r>
            <a:r>
              <a:rPr lang="en-US" sz="2000" dirty="0" smtClean="0"/>
              <a:t>Plan</a:t>
            </a:r>
            <a:endParaRPr lang="en-US" sz="2000" dirty="0"/>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How supplemental claims payment information is provided to the Part D Plan</a:t>
            </a:r>
            <a:endParaRPr lang="en-US" sz="2800" b="1" dirty="0"/>
          </a:p>
        </p:txBody>
      </p:sp>
      <p:sp>
        <p:nvSpPr>
          <p:cNvPr id="3" name="Content Placeholder 2"/>
          <p:cNvSpPr>
            <a:spLocks noGrp="1"/>
          </p:cNvSpPr>
          <p:nvPr>
            <p:ph idx="1"/>
          </p:nvPr>
        </p:nvSpPr>
        <p:spPr/>
        <p:txBody>
          <a:bodyPr/>
          <a:lstStyle/>
          <a:p>
            <a:r>
              <a:rPr lang="en-US" sz="2400" dirty="0" smtClean="0"/>
              <a:t>Two methods</a:t>
            </a:r>
          </a:p>
          <a:p>
            <a:pPr lvl="1"/>
            <a:r>
              <a:rPr lang="en-US" sz="2400" dirty="0" smtClean="0"/>
              <a:t>On-line transaction processing</a:t>
            </a:r>
          </a:p>
          <a:p>
            <a:pPr lvl="1"/>
            <a:r>
              <a:rPr lang="en-US" sz="2400" dirty="0" smtClean="0"/>
              <a:t>Batch transaction processing</a:t>
            </a:r>
            <a:endParaRPr lang="en-US" sz="2400" dirty="0"/>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Which method should be used?</a:t>
            </a:r>
          </a:p>
        </p:txBody>
      </p:sp>
      <p:sp>
        <p:nvSpPr>
          <p:cNvPr id="3" name="Content Placeholder 2"/>
          <p:cNvSpPr>
            <a:spLocks noGrp="1"/>
          </p:cNvSpPr>
          <p:nvPr>
            <p:ph idx="1"/>
          </p:nvPr>
        </p:nvSpPr>
        <p:spPr>
          <a:xfrm>
            <a:off x="533400" y="1219200"/>
            <a:ext cx="8001000" cy="5410200"/>
          </a:xfrm>
        </p:spPr>
        <p:txBody>
          <a:bodyPr/>
          <a:lstStyle/>
          <a:p>
            <a:r>
              <a:rPr lang="en-US" sz="2400" dirty="0" smtClean="0"/>
              <a:t>If you currently pay claims real-time online</a:t>
            </a:r>
          </a:p>
          <a:p>
            <a:pPr lvl="1"/>
            <a:r>
              <a:rPr lang="en-US" sz="2000" dirty="0" smtClean="0">
                <a:ea typeface="+mn-ea"/>
                <a:cs typeface="+mn-cs"/>
              </a:rPr>
              <a:t>For claims that are submitted to your plan via a switch (no direct connection from the pharmacy to the plan/processor)- no further effort is needed</a:t>
            </a:r>
          </a:p>
          <a:p>
            <a:pPr lvl="1"/>
            <a:r>
              <a:rPr lang="en-US" sz="2000" dirty="0" smtClean="0">
                <a:ea typeface="+mn-ea"/>
                <a:cs typeface="+mn-cs"/>
              </a:rPr>
              <a:t>If claims are submitted directly to your plan without the use of a switch in-between you/processor and the pharmacy, then you must send the claims in a batch file format</a:t>
            </a:r>
          </a:p>
          <a:p>
            <a:r>
              <a:rPr lang="en-US" sz="2400" dirty="0" smtClean="0"/>
              <a:t>If you do not pay claims real-time online then you must send a electronic batch file to the Transaction Facilitator</a:t>
            </a:r>
          </a:p>
          <a:p>
            <a:pPr>
              <a:buNone/>
            </a:pPr>
            <a:endParaRPr lang="en-US" sz="2400" dirty="0" smtClean="0"/>
          </a:p>
          <a:p>
            <a:pPr algn="ctr">
              <a:buNone/>
            </a:pPr>
            <a:r>
              <a:rPr lang="en-US" sz="2000" dirty="0" smtClean="0">
                <a:solidFill>
                  <a:srgbClr val="FF0000"/>
                </a:solidFill>
              </a:rPr>
              <a:t>Reminder: </a:t>
            </a:r>
            <a:r>
              <a:rPr lang="en-US" sz="1800" dirty="0" smtClean="0">
                <a:solidFill>
                  <a:srgbClr val="FF0000"/>
                </a:solidFill>
              </a:rPr>
              <a:t>You must have eligibility on file with CMS or else the Transaction Facilitator cannot where to forward the transaction.  They will not find Part D Plan associated with your supplemental plan.</a:t>
            </a:r>
            <a:endParaRPr lang="en-US" sz="2000" dirty="0" smtClean="0">
              <a:solidFill>
                <a:srgbClr val="FF0000"/>
              </a:solidFill>
            </a:endParaRPr>
          </a:p>
          <a:p>
            <a:endParaRPr lang="en-US" dirty="0"/>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What supplemental claim information is provided to the Part D Plan?</a:t>
            </a:r>
            <a:endParaRPr lang="en-US" sz="2800" b="1" dirty="0"/>
          </a:p>
        </p:txBody>
      </p:sp>
      <p:sp>
        <p:nvSpPr>
          <p:cNvPr id="3" name="Content Placeholder 2"/>
          <p:cNvSpPr>
            <a:spLocks noGrp="1"/>
          </p:cNvSpPr>
          <p:nvPr>
            <p:ph idx="1"/>
          </p:nvPr>
        </p:nvSpPr>
        <p:spPr>
          <a:xfrm>
            <a:off x="609600" y="1371600"/>
            <a:ext cx="7772400" cy="4876800"/>
          </a:xfrm>
        </p:spPr>
        <p:txBody>
          <a:bodyPr/>
          <a:lstStyle/>
          <a:p>
            <a:pPr marL="0" indent="0">
              <a:buNone/>
            </a:pPr>
            <a:r>
              <a:rPr lang="en-US" sz="2400" dirty="0" smtClean="0"/>
              <a:t>Information is provided in the form of an NCPDP Information Reporting (N) transaction. The N transaction:</a:t>
            </a:r>
          </a:p>
          <a:p>
            <a:r>
              <a:rPr lang="en-US" sz="2000" dirty="0" smtClean="0"/>
              <a:t>Contains the least amount of information necessary is provided to the Part D Plan</a:t>
            </a:r>
          </a:p>
          <a:p>
            <a:r>
              <a:rPr lang="en-US" sz="2000" dirty="0" smtClean="0"/>
              <a:t>Contains the Part D Routing information (4Rx) and the Supplemental 4Rx as well as the final amount the member paid out of pocket after the claim was processed by the supplemental payer</a:t>
            </a:r>
          </a:p>
          <a:p>
            <a:r>
              <a:rPr lang="en-US" sz="2000" dirty="0" smtClean="0"/>
              <a:t>Is used by the Part D plan to compare the Part D member liability to the supplemental liability to determine how much of the supplemental plan payment to apply to other TrOOP or PLRO</a:t>
            </a:r>
            <a:endParaRPr lang="en-US" sz="2000" dirty="0"/>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For Supplemental Payers that do not pay claims real-time on-line</a:t>
            </a:r>
          </a:p>
        </p:txBody>
      </p:sp>
      <p:sp>
        <p:nvSpPr>
          <p:cNvPr id="3" name="Content Placeholder 2"/>
          <p:cNvSpPr>
            <a:spLocks noGrp="1"/>
          </p:cNvSpPr>
          <p:nvPr>
            <p:ph idx="1"/>
          </p:nvPr>
        </p:nvSpPr>
        <p:spPr>
          <a:xfrm>
            <a:off x="609600" y="1447800"/>
            <a:ext cx="7772400" cy="4114800"/>
          </a:xfrm>
        </p:spPr>
        <p:txBody>
          <a:bodyPr/>
          <a:lstStyle/>
          <a:p>
            <a:pPr marL="0" indent="0" algn="ctr">
              <a:buNone/>
            </a:pPr>
            <a:r>
              <a:rPr lang="en-US" sz="2400" dirty="0" smtClean="0"/>
              <a:t>No eligibility submitted to CMS</a:t>
            </a:r>
          </a:p>
          <a:p>
            <a:pPr marL="0" indent="0" algn="ctr">
              <a:buNone/>
            </a:pPr>
            <a:r>
              <a:rPr lang="en-US" sz="2400" dirty="0" smtClean="0"/>
              <a:t>No batch N file submitted to the Transaction Facilitator (RelayHealth)</a:t>
            </a:r>
          </a:p>
          <a:p>
            <a:pPr marL="0" indent="0" algn="ctr">
              <a:buNone/>
            </a:pPr>
            <a:r>
              <a:rPr lang="en-US" sz="2400" b="1" dirty="0" smtClean="0">
                <a:solidFill>
                  <a:srgbClr val="FF0000"/>
                </a:solidFill>
              </a:rPr>
              <a:t>=</a:t>
            </a:r>
          </a:p>
          <a:p>
            <a:pPr marL="0" indent="0" algn="ctr">
              <a:buNone/>
            </a:pPr>
            <a:r>
              <a:rPr lang="en-US" sz="2400" dirty="0" smtClean="0"/>
              <a:t>No requirement for the Part D Plan to coordinate benefits </a:t>
            </a:r>
            <a:r>
              <a:rPr lang="en-US" sz="2400" i="1" dirty="0" smtClean="0"/>
              <a:t>AND</a:t>
            </a:r>
            <a:r>
              <a:rPr lang="en-US" sz="2400" dirty="0" smtClean="0"/>
              <a:t> no ability to receive money back if the Part D Plan adjusts the claim and the member liability is reduced</a:t>
            </a:r>
          </a:p>
          <a:p>
            <a:pPr algn="ctr">
              <a:buNone/>
            </a:pPr>
            <a:endParaRPr lang="en-US" dirty="0"/>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1143000"/>
          </a:xfrm>
        </p:spPr>
        <p:txBody>
          <a:bodyPr/>
          <a:lstStyle/>
          <a:p>
            <a:r>
              <a:rPr lang="en-US" sz="2800" b="1" dirty="0" smtClean="0"/>
              <a:t>How the supplemental payer’s paid amount is transmitted to the Part D Plan if they are paid on-line</a:t>
            </a:r>
            <a:endParaRPr lang="en-US" sz="2800" b="1" dirty="0"/>
          </a:p>
        </p:txBody>
      </p:sp>
      <p:pic>
        <p:nvPicPr>
          <p:cNvPr id="1027" name="Picture 3"/>
          <p:cNvPicPr>
            <a:picLocks noChangeAspect="1" noChangeArrowheads="1"/>
          </p:cNvPicPr>
          <p:nvPr/>
        </p:nvPicPr>
        <p:blipFill>
          <a:blip r:embed="rId2" cstate="print"/>
          <a:srcRect/>
          <a:stretch>
            <a:fillRect/>
          </a:stretch>
        </p:blipFill>
        <p:spPr bwMode="auto">
          <a:xfrm>
            <a:off x="381000" y="1905000"/>
            <a:ext cx="8481828" cy="4419600"/>
          </a:xfrm>
          <a:prstGeom prst="rect">
            <a:avLst/>
          </a:prstGeom>
          <a:noFill/>
          <a:ln w="9525">
            <a:noFill/>
            <a:miter lim="800000"/>
            <a:headEnd/>
            <a:tailEnd/>
          </a:ln>
        </p:spPr>
      </p:pic>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Batch N File Process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524000"/>
            <a:ext cx="7807961" cy="4038600"/>
          </a:xfrm>
          <a:prstGeom prst="rect">
            <a:avLst/>
          </a:prstGeom>
          <a:noFill/>
          <a:ln w="9525">
            <a:noFill/>
            <a:miter lim="800000"/>
            <a:headEnd/>
            <a:tailEnd/>
          </a:ln>
        </p:spPr>
      </p:pic>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8610600" cy="1676400"/>
          </a:xfrm>
        </p:spPr>
        <p:txBody>
          <a:bodyPr/>
          <a:lstStyle/>
          <a:p>
            <a:r>
              <a:rPr lang="en-US" sz="2800" dirty="0" smtClean="0"/>
              <a:t>Eligibility and how claims are processed</a:t>
            </a:r>
            <a:br>
              <a:rPr lang="en-US" sz="2800" dirty="0" smtClean="0"/>
            </a:br>
            <a:r>
              <a:rPr lang="en-US" sz="2800" dirty="0" smtClean="0"/>
              <a:t>The impact to the Qualified Supplemental Payer</a:t>
            </a:r>
            <a:endParaRPr lang="en-US" dirty="0"/>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b="1" dirty="0" smtClean="0"/>
              <a:t>What is NCPDP?</a:t>
            </a:r>
            <a:endParaRPr lang="en-US" sz="2800" b="1" dirty="0" smtClean="0">
              <a:solidFill>
                <a:schemeClr val="accent6"/>
              </a:solidFill>
            </a:endParaRPr>
          </a:p>
        </p:txBody>
      </p:sp>
      <p:sp>
        <p:nvSpPr>
          <p:cNvPr id="5123" name="Content Placeholder 2"/>
          <p:cNvSpPr>
            <a:spLocks noGrp="1"/>
          </p:cNvSpPr>
          <p:nvPr>
            <p:ph idx="1"/>
          </p:nvPr>
        </p:nvSpPr>
        <p:spPr>
          <a:xfrm>
            <a:off x="685800" y="1295400"/>
            <a:ext cx="7772400" cy="5105400"/>
          </a:xfrm>
        </p:spPr>
        <p:txBody>
          <a:bodyPr/>
          <a:lstStyle/>
          <a:p>
            <a:pPr>
              <a:lnSpc>
                <a:spcPct val="90000"/>
              </a:lnSpc>
              <a:buFont typeface="Arial" pitchFamily="34" charset="0"/>
              <a:buChar char="•"/>
            </a:pPr>
            <a:r>
              <a:rPr lang="en-US" sz="1600" dirty="0" smtClean="0">
                <a:solidFill>
                  <a:srgbClr val="000000"/>
                </a:solidFill>
              </a:rPr>
              <a:t>An ANSI-accredited standards development organization.</a:t>
            </a:r>
          </a:p>
          <a:p>
            <a:pPr>
              <a:lnSpc>
                <a:spcPct val="90000"/>
              </a:lnSpc>
              <a:buFont typeface="Arial" pitchFamily="34" charset="0"/>
              <a:buChar char="•"/>
            </a:pPr>
            <a:r>
              <a:rPr lang="en-US" sz="1600" dirty="0" smtClean="0">
                <a:solidFill>
                  <a:srgbClr val="000000"/>
                </a:solidFill>
              </a:rPr>
              <a:t>Provides a forum and marketplace for a diverse membership focused on health care and pharmacy business solutions.</a:t>
            </a:r>
          </a:p>
          <a:p>
            <a:pPr>
              <a:lnSpc>
                <a:spcPct val="90000"/>
              </a:lnSpc>
              <a:buFont typeface="Arial" pitchFamily="34" charset="0"/>
              <a:buChar char="•"/>
            </a:pPr>
            <a:r>
              <a:rPr lang="en-US" sz="1600" dirty="0" smtClean="0">
                <a:solidFill>
                  <a:srgbClr val="000000"/>
                </a:solidFill>
              </a:rPr>
              <a:t>A member driven organization that has been named in various government legislation and rulings, such as </a:t>
            </a:r>
            <a:r>
              <a:rPr lang="en-US" sz="1600" dirty="0" err="1" smtClean="0">
                <a:solidFill>
                  <a:srgbClr val="000000"/>
                </a:solidFill>
              </a:rPr>
              <a:t>HIPAA</a:t>
            </a:r>
            <a:r>
              <a:rPr lang="en-US" sz="1600" dirty="0" smtClean="0">
                <a:solidFill>
                  <a:srgbClr val="000000"/>
                </a:solidFill>
              </a:rPr>
              <a:t> and the Medicare Part D Regulation.</a:t>
            </a:r>
          </a:p>
          <a:p>
            <a:pPr>
              <a:lnSpc>
                <a:spcPct val="90000"/>
              </a:lnSpc>
              <a:buFont typeface="Arial" pitchFamily="34" charset="0"/>
              <a:buChar char="•"/>
            </a:pPr>
            <a:r>
              <a:rPr lang="en-US" sz="1600" dirty="0" smtClean="0"/>
              <a:t>One of several Standards Development Organizations (</a:t>
            </a:r>
            <a:r>
              <a:rPr lang="en-US" sz="1600" dirty="0" err="1" smtClean="0"/>
              <a:t>SDOs</a:t>
            </a:r>
            <a:r>
              <a:rPr lang="en-US" sz="1600" dirty="0" smtClean="0"/>
              <a:t>) involved in Healthcare Information Technology and Standardization.</a:t>
            </a:r>
          </a:p>
          <a:p>
            <a:pPr>
              <a:lnSpc>
                <a:spcPct val="90000"/>
              </a:lnSpc>
              <a:buFont typeface="Arial" pitchFamily="34" charset="0"/>
              <a:buChar char="•"/>
            </a:pPr>
            <a:r>
              <a:rPr lang="en-US" sz="1600" dirty="0" smtClean="0"/>
              <a:t>Focus on pharmacy services, and has the highest member representation from the pharmacy services sector of healthcare.</a:t>
            </a:r>
          </a:p>
          <a:p>
            <a:pPr>
              <a:lnSpc>
                <a:spcPct val="90000"/>
              </a:lnSpc>
              <a:buFont typeface="Arial" pitchFamily="34" charset="0"/>
              <a:buChar char="•"/>
            </a:pPr>
            <a:r>
              <a:rPr lang="en-US" sz="1600" dirty="0" smtClean="0"/>
              <a:t>NCPDP standards  are used in pharmacy processes, payer processes, electronic prescribing, rebates, and more.</a:t>
            </a:r>
          </a:p>
          <a:p>
            <a:pPr>
              <a:lnSpc>
                <a:spcPct val="90000"/>
              </a:lnSpc>
              <a:buFont typeface="Arial" pitchFamily="34" charset="0"/>
              <a:buChar char="•"/>
            </a:pPr>
            <a:endParaRPr lang="en-US" sz="1600" dirty="0" smtClean="0"/>
          </a:p>
          <a:p>
            <a:pPr>
              <a:buFont typeface="Arial" pitchFamily="34" charset="0"/>
              <a:buChar char="•"/>
            </a:pPr>
            <a:r>
              <a:rPr lang="en-US" sz="1600" dirty="0" smtClean="0"/>
              <a:t>NCPDP </a:t>
            </a:r>
            <a:r>
              <a:rPr lang="en-US" sz="1600" dirty="0" err="1" smtClean="0"/>
              <a:t>dataQ</a:t>
            </a:r>
            <a:r>
              <a:rPr lang="en-US" sz="1600" dirty="0" smtClean="0"/>
              <a:t>™ - provides healthcare stakeholders with up-to-date, comprehensive, and in-depth pharmacy information.</a:t>
            </a:r>
          </a:p>
          <a:p>
            <a:pPr>
              <a:buFont typeface="Arial" pitchFamily="34" charset="0"/>
              <a:buChar char="•"/>
            </a:pPr>
            <a:r>
              <a:rPr lang="en-US" sz="1600" dirty="0" smtClean="0"/>
              <a:t>NCPDP Online - enumerator of the NCPDP Provider ID number.</a:t>
            </a:r>
          </a:p>
          <a:p>
            <a:pPr>
              <a:buFont typeface="Arial" pitchFamily="34" charset="0"/>
              <a:buChar char="•"/>
            </a:pPr>
            <a:r>
              <a:rPr lang="en-US" sz="1600" dirty="0" err="1" smtClean="0"/>
              <a:t>HCIdea</a:t>
            </a:r>
            <a:r>
              <a:rPr lang="en-US" sz="1600" dirty="0" smtClean="0"/>
              <a:t>  - </a:t>
            </a:r>
            <a:r>
              <a:rPr lang="en-US" sz="1600" dirty="0" err="1" smtClean="0"/>
              <a:t>NCPDP’s</a:t>
            </a:r>
            <a:r>
              <a:rPr lang="en-US" sz="1600" dirty="0" smtClean="0"/>
              <a:t> relational healthcare prescriber database of over 2.1 million prescribers created for the industry, by the industry. </a:t>
            </a:r>
          </a:p>
          <a:p>
            <a:pPr>
              <a:buFont typeface="Arial" pitchFamily="34" charset="0"/>
              <a:buChar char="•"/>
            </a:pPr>
            <a:r>
              <a:rPr lang="en-US" sz="1600" dirty="0" err="1" smtClean="0"/>
              <a:t>RxReco</a:t>
            </a:r>
            <a:r>
              <a:rPr lang="en-US" sz="1600" i="1" dirty="0" err="1" smtClean="0"/>
              <a:t>nn</a:t>
            </a:r>
            <a:r>
              <a:rPr lang="en-US" sz="1600" baseline="30000" dirty="0" err="1" smtClean="0"/>
              <a:t>TM</a:t>
            </a:r>
            <a:r>
              <a:rPr lang="en-US" sz="1600" dirty="0" smtClean="0"/>
              <a:t>  - </a:t>
            </a:r>
            <a:r>
              <a:rPr lang="en-US" sz="1600" dirty="0" err="1" smtClean="0"/>
              <a:t>NCPDP’s</a:t>
            </a:r>
            <a:r>
              <a:rPr lang="en-US" sz="1600" dirty="0" smtClean="0"/>
              <a:t> legislative tracking product.</a:t>
            </a:r>
          </a:p>
          <a:p>
            <a:pPr>
              <a:buFont typeface="Arial" pitchFamily="34" charset="0"/>
              <a:buChar char="•"/>
            </a:pPr>
            <a:r>
              <a:rPr lang="en-US" sz="1600" dirty="0" smtClean="0">
                <a:hlinkClick r:id="rId2"/>
              </a:rPr>
              <a:t>www.ncpdp.org</a:t>
            </a:r>
            <a:r>
              <a:rPr lang="en-US" sz="1600" dirty="0" smtClean="0"/>
              <a:t> </a:t>
            </a:r>
            <a:endParaRPr lang="en-US" sz="1400" dirty="0" smtClean="0"/>
          </a:p>
          <a:p>
            <a:pPr>
              <a:buFontTx/>
              <a:buNone/>
            </a:pPr>
            <a:endParaRPr lang="en-US" dirty="0" smtClean="0"/>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152400"/>
            <a:ext cx="7772400" cy="914400"/>
          </a:xfrm>
        </p:spPr>
        <p:txBody>
          <a:bodyPr>
            <a:normAutofit/>
          </a:bodyPr>
          <a:lstStyle/>
          <a:p>
            <a:r>
              <a:rPr lang="en-US" sz="2800" b="1" dirty="0" smtClean="0">
                <a:solidFill>
                  <a:schemeClr val="accent6"/>
                </a:solidFill>
              </a:rPr>
              <a:t>4Rx Elements For Routing Claims</a:t>
            </a:r>
            <a:endParaRPr lang="en-US" sz="2800" b="1" dirty="0">
              <a:solidFill>
                <a:schemeClr val="accent6"/>
              </a:solidFill>
            </a:endParaRPr>
          </a:p>
        </p:txBody>
      </p:sp>
      <p:sp>
        <p:nvSpPr>
          <p:cNvPr id="8" name="Bevel 7"/>
          <p:cNvSpPr/>
          <p:nvPr/>
        </p:nvSpPr>
        <p:spPr>
          <a:xfrm>
            <a:off x="3505200" y="5486400"/>
            <a:ext cx="2133600" cy="1066800"/>
          </a:xfrm>
          <a:prstGeom prst="bevel">
            <a:avLst/>
          </a:prstGeom>
          <a:solidFill>
            <a:srgbClr val="002060"/>
          </a:solidFill>
          <a:effectLst>
            <a:outerShdw blurRad="50800" dist="50800" dir="5400000" algn="ctr" rotWithShape="0">
              <a:schemeClr val="accent1">
                <a:lumMod val="75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bg1"/>
                </a:solidFill>
              </a:rPr>
              <a:t>Cardholder ID</a:t>
            </a:r>
          </a:p>
          <a:p>
            <a:pPr algn="ctr"/>
            <a:r>
              <a:rPr lang="en-US" b="1" dirty="0" smtClean="0">
                <a:solidFill>
                  <a:schemeClr val="bg1"/>
                </a:solidFill>
              </a:rPr>
              <a:t>(RXID)</a:t>
            </a:r>
            <a:endParaRPr lang="en-US" b="1" dirty="0">
              <a:solidFill>
                <a:schemeClr val="bg1"/>
              </a:solidFill>
            </a:endParaRPr>
          </a:p>
        </p:txBody>
      </p:sp>
      <p:sp>
        <p:nvSpPr>
          <p:cNvPr id="9" name="Bevel 8"/>
          <p:cNvSpPr/>
          <p:nvPr/>
        </p:nvSpPr>
        <p:spPr>
          <a:xfrm>
            <a:off x="1828800" y="2438400"/>
            <a:ext cx="2209800" cy="1295400"/>
          </a:xfrm>
          <a:prstGeom prst="bevel">
            <a:avLst/>
          </a:prstGeom>
          <a:solidFill>
            <a:srgbClr val="002060"/>
          </a:solidFill>
          <a:effectLst>
            <a:outerShdw blurRad="50800" dist="50800" dir="5400000" algn="ctr" rotWithShape="0">
              <a:schemeClr val="accent1">
                <a:lumMod val="75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Processor Control Number    </a:t>
            </a:r>
          </a:p>
          <a:p>
            <a:pPr algn="ctr"/>
            <a:r>
              <a:rPr lang="en-US" b="1" dirty="0" smtClean="0"/>
              <a:t>(RXPCN)</a:t>
            </a:r>
            <a:endParaRPr lang="en-US" b="1" dirty="0"/>
          </a:p>
        </p:txBody>
      </p:sp>
      <p:sp>
        <p:nvSpPr>
          <p:cNvPr id="10" name="Bevel 9"/>
          <p:cNvSpPr/>
          <p:nvPr/>
        </p:nvSpPr>
        <p:spPr>
          <a:xfrm>
            <a:off x="609600" y="990600"/>
            <a:ext cx="2209800" cy="1219200"/>
          </a:xfrm>
          <a:prstGeom prst="bevel">
            <a:avLst/>
          </a:prstGeom>
          <a:solidFill>
            <a:srgbClr val="002060"/>
          </a:solidFill>
          <a:effectLst>
            <a:outerShdw blurRad="50800" dist="50800" dir="5400000" algn="ctr" rotWithShape="0">
              <a:schemeClr val="accent1">
                <a:lumMod val="75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Bank Identification Number</a:t>
            </a:r>
          </a:p>
          <a:p>
            <a:pPr algn="ctr"/>
            <a:r>
              <a:rPr lang="en-US" b="1" dirty="0" smtClean="0"/>
              <a:t>(RXBIN)</a:t>
            </a:r>
            <a:endParaRPr lang="en-US" b="1" dirty="0"/>
          </a:p>
        </p:txBody>
      </p:sp>
      <p:sp>
        <p:nvSpPr>
          <p:cNvPr id="11" name="Bevel 10"/>
          <p:cNvSpPr/>
          <p:nvPr/>
        </p:nvSpPr>
        <p:spPr>
          <a:xfrm>
            <a:off x="2667000" y="4038600"/>
            <a:ext cx="2057400" cy="1143000"/>
          </a:xfrm>
          <a:prstGeom prst="bevel">
            <a:avLst/>
          </a:prstGeom>
          <a:solidFill>
            <a:srgbClr val="959BA5"/>
          </a:solidFill>
          <a:ln>
            <a:noFill/>
          </a:ln>
          <a:effectLst>
            <a:outerShdw blurRad="50800" dist="50800" dir="5400000" algn="ctr"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Rx Group ID</a:t>
            </a:r>
          </a:p>
          <a:p>
            <a:pPr algn="ctr"/>
            <a:r>
              <a:rPr lang="en-US" b="1" dirty="0" smtClean="0"/>
              <a:t>(RXGRP)</a:t>
            </a:r>
          </a:p>
          <a:p>
            <a:pPr algn="ctr"/>
            <a:r>
              <a:rPr lang="en-US" dirty="0" smtClean="0"/>
              <a:t>**</a:t>
            </a:r>
            <a:r>
              <a:rPr lang="en-US" b="1" dirty="0" smtClean="0"/>
              <a:t>Optional</a:t>
            </a:r>
            <a:r>
              <a:rPr lang="en-US" dirty="0" smtClean="0"/>
              <a:t>**</a:t>
            </a:r>
            <a:endParaRPr lang="en-US" dirty="0"/>
          </a:p>
        </p:txBody>
      </p:sp>
      <p:sp>
        <p:nvSpPr>
          <p:cNvPr id="12" name="TextBox 11"/>
          <p:cNvSpPr txBox="1"/>
          <p:nvPr/>
        </p:nvSpPr>
        <p:spPr>
          <a:xfrm>
            <a:off x="5181600" y="2209800"/>
            <a:ext cx="3124200" cy="3693319"/>
          </a:xfrm>
          <a:prstGeom prst="rect">
            <a:avLst/>
          </a:prstGeom>
          <a:noFill/>
        </p:spPr>
        <p:txBody>
          <a:bodyPr wrap="square" rtlCol="0">
            <a:spAutoFit/>
          </a:bodyPr>
          <a:lstStyle/>
          <a:p>
            <a:endParaRPr lang="en-US" dirty="0" smtClean="0"/>
          </a:p>
          <a:p>
            <a:r>
              <a:rPr lang="en-US" dirty="0" smtClean="0"/>
              <a:t>Four common data elements  are used throughout the pharmacy industry to identify a beneficiary and to route a claim.  </a:t>
            </a:r>
          </a:p>
          <a:p>
            <a:endParaRPr lang="en-US" dirty="0" smtClean="0"/>
          </a:p>
          <a:p>
            <a:endParaRPr lang="en-US" dirty="0" smtClean="0"/>
          </a:p>
          <a:p>
            <a:pPr lvl="1"/>
            <a:r>
              <a:rPr lang="en-US" dirty="0" smtClean="0"/>
              <a:t> </a:t>
            </a:r>
          </a:p>
          <a:p>
            <a:endParaRPr lang="en-US" dirty="0" smtClean="0"/>
          </a:p>
          <a:p>
            <a:endParaRPr lang="en-US" dirty="0" smtClean="0"/>
          </a:p>
          <a:p>
            <a:endParaRPr lang="en-US" dirty="0" smtClean="0"/>
          </a:p>
          <a:p>
            <a:endParaRPr lang="en-US" dirty="0" smtClean="0"/>
          </a:p>
        </p:txBody>
      </p:sp>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010400" cy="762000"/>
          </a:xfrm>
        </p:spPr>
        <p:txBody>
          <a:bodyPr/>
          <a:lstStyle/>
          <a:p>
            <a:r>
              <a:rPr lang="en-US" sz="2800" b="1" dirty="0" smtClean="0"/>
              <a:t>SPAP/ADAP Data Sharing Agreement</a:t>
            </a:r>
            <a:endParaRPr lang="en-US" sz="2800" b="1" dirty="0"/>
          </a:p>
        </p:txBody>
      </p:sp>
      <p:sp>
        <p:nvSpPr>
          <p:cNvPr id="3" name="Content Placeholder 2"/>
          <p:cNvSpPr>
            <a:spLocks noGrp="1"/>
          </p:cNvSpPr>
          <p:nvPr>
            <p:ph idx="1"/>
          </p:nvPr>
        </p:nvSpPr>
        <p:spPr>
          <a:xfrm>
            <a:off x="685800" y="1143000"/>
            <a:ext cx="7772400" cy="2209800"/>
          </a:xfrm>
        </p:spPr>
        <p:txBody>
          <a:bodyPr/>
          <a:lstStyle/>
          <a:p>
            <a:pPr>
              <a:buNone/>
            </a:pPr>
            <a:r>
              <a:rPr lang="en-US" sz="2000" dirty="0" smtClean="0"/>
              <a:t>Qualified SPAP/ADAP dollars are identified as TrOOP eligible by the identification of the 4Rx data on the transactions.</a:t>
            </a:r>
          </a:p>
          <a:p>
            <a:pPr>
              <a:buNone/>
            </a:pPr>
            <a:r>
              <a:rPr lang="en-US" sz="2000" dirty="0" smtClean="0"/>
              <a:t>CMS has required that SPAPs and ADAPs have a UNIQUE BIN/PCN combination for TrOOP eligible members.</a:t>
            </a:r>
          </a:p>
          <a:p>
            <a:pPr>
              <a:buNone/>
            </a:pPr>
            <a:r>
              <a:rPr lang="en-US" sz="2000" dirty="0" smtClean="0"/>
              <a:t>These transactions flow through the COB contractor and to the Transaction Facilitator to route to Part D.</a:t>
            </a:r>
          </a:p>
          <a:p>
            <a:pPr>
              <a:buNone/>
            </a:pPr>
            <a:endParaRPr lang="en-US" sz="2000" dirty="0" smtClean="0"/>
          </a:p>
          <a:p>
            <a:pPr>
              <a:buNone/>
            </a:pPr>
            <a:endParaRPr lang="en-US" sz="2000" dirty="0" smtClean="0"/>
          </a:p>
          <a:p>
            <a:pPr>
              <a:buNone/>
            </a:pPr>
            <a:r>
              <a:rPr lang="en-US" sz="2000" dirty="0" smtClean="0"/>
              <a:t>.</a:t>
            </a:r>
          </a:p>
          <a:p>
            <a:pPr>
              <a:buNone/>
            </a:pPr>
            <a:endParaRPr lang="en-US" sz="2000" dirty="0"/>
          </a:p>
        </p:txBody>
      </p:sp>
      <p:sp>
        <p:nvSpPr>
          <p:cNvPr id="4" name="Flowchart: Process 3"/>
          <p:cNvSpPr/>
          <p:nvPr/>
        </p:nvSpPr>
        <p:spPr bwMode="auto">
          <a:xfrm>
            <a:off x="990600" y="3886200"/>
            <a:ext cx="2286000" cy="1219200"/>
          </a:xfrm>
          <a:prstGeom prst="flowChartProcess">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SPAP</a:t>
            </a:r>
          </a:p>
          <a:p>
            <a:pPr marL="742950" marR="0" indent="-285750" algn="l" defTabSz="914400" rtl="0" eaLnBrk="1" fontAlgn="base" latinLnBrk="0" hangingPunct="1">
              <a:lnSpc>
                <a:spcPct val="80000"/>
              </a:lnSpc>
              <a:spcBef>
                <a:spcPct val="20000"/>
              </a:spcBef>
              <a:spcAft>
                <a:spcPct val="0"/>
              </a:spcAft>
              <a:buClr>
                <a:schemeClr val="accent2"/>
              </a:buClr>
              <a:buSzTx/>
              <a:tabLst/>
            </a:pPr>
            <a:r>
              <a:rPr lang="en-US" sz="2000" dirty="0" smtClean="0">
                <a:solidFill>
                  <a:schemeClr val="bg1"/>
                </a:solidFill>
                <a:latin typeface="Arial" charset="0"/>
              </a:rPr>
              <a:t>ADAP</a:t>
            </a:r>
            <a:endParaRPr kumimoji="0" lang="en-US" sz="2000" b="0" i="0" u="none" strike="noStrike" cap="none" normalizeH="0" baseline="0" dirty="0" smtClean="0">
              <a:ln>
                <a:noFill/>
              </a:ln>
              <a:solidFill>
                <a:schemeClr val="bg1"/>
              </a:solidFill>
              <a:effectLst/>
              <a:latin typeface="Arial" charset="0"/>
            </a:endParaRPr>
          </a:p>
        </p:txBody>
      </p:sp>
      <p:cxnSp>
        <p:nvCxnSpPr>
          <p:cNvPr id="6" name="Straight Arrow Connector 5"/>
          <p:cNvCxnSpPr>
            <a:stCxn id="4" idx="3"/>
          </p:cNvCxnSpPr>
          <p:nvPr/>
        </p:nvCxnSpPr>
        <p:spPr bwMode="auto">
          <a:xfrm>
            <a:off x="3276600" y="4495800"/>
            <a:ext cx="1905000" cy="1588"/>
          </a:xfrm>
          <a:prstGeom prst="straightConnector1">
            <a:avLst/>
          </a:prstGeom>
          <a:noFill/>
          <a:ln w="9525" cap="flat" cmpd="sng" algn="ctr">
            <a:solidFill>
              <a:schemeClr val="tx1"/>
            </a:solidFill>
            <a:prstDash val="solid"/>
            <a:round/>
            <a:headEnd type="none" w="med" len="med"/>
            <a:tailEnd type="arrow"/>
          </a:ln>
          <a:effectLst/>
        </p:spPr>
      </p:cxnSp>
      <p:sp>
        <p:nvSpPr>
          <p:cNvPr id="9" name="Flowchart: Magnetic Disk 8"/>
          <p:cNvSpPr/>
          <p:nvPr/>
        </p:nvSpPr>
        <p:spPr bwMode="auto">
          <a:xfrm>
            <a:off x="5638800" y="3962400"/>
            <a:ext cx="2667000" cy="2057400"/>
          </a:xfrm>
          <a:prstGeom prst="flowChartMagneticDisk">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943600" y="4724400"/>
            <a:ext cx="1905000" cy="646331"/>
          </a:xfrm>
          <a:prstGeom prst="rect">
            <a:avLst/>
          </a:prstGeom>
          <a:noFill/>
        </p:spPr>
        <p:txBody>
          <a:bodyPr wrap="square" rtlCol="0">
            <a:spAutoFit/>
          </a:bodyPr>
          <a:lstStyle/>
          <a:p>
            <a:r>
              <a:rPr lang="en-US" dirty="0" smtClean="0">
                <a:solidFill>
                  <a:schemeClr val="bg1"/>
                </a:solidFill>
              </a:rPr>
              <a:t>COB CONTRACTOR</a:t>
            </a:r>
            <a:endParaRPr lang="en-US" dirty="0">
              <a:solidFill>
                <a:schemeClr val="bg1"/>
              </a:solidFill>
            </a:endParaRPr>
          </a:p>
        </p:txBody>
      </p:sp>
      <p:cxnSp>
        <p:nvCxnSpPr>
          <p:cNvPr id="12" name="Straight Arrow Connector 11"/>
          <p:cNvCxnSpPr/>
          <p:nvPr/>
        </p:nvCxnSpPr>
        <p:spPr bwMode="auto">
          <a:xfrm rot="10800000">
            <a:off x="4191000" y="5486400"/>
            <a:ext cx="1447800" cy="1588"/>
          </a:xfrm>
          <a:prstGeom prst="straightConnector1">
            <a:avLst/>
          </a:prstGeom>
          <a:noFill/>
          <a:ln w="9525" cap="flat" cmpd="sng" algn="ctr">
            <a:solidFill>
              <a:schemeClr val="tx1"/>
            </a:solidFill>
            <a:prstDash val="solid"/>
            <a:round/>
            <a:headEnd type="none" w="med" len="med"/>
            <a:tailEnd type="arrow"/>
          </a:ln>
          <a:effectLst/>
        </p:spPr>
      </p:cxnSp>
      <p:sp>
        <p:nvSpPr>
          <p:cNvPr id="13" name="TextBox 12"/>
          <p:cNvSpPr txBox="1"/>
          <p:nvPr/>
        </p:nvSpPr>
        <p:spPr>
          <a:xfrm>
            <a:off x="4114800" y="3886200"/>
            <a:ext cx="914400" cy="381000"/>
          </a:xfrm>
          <a:prstGeom prst="rect">
            <a:avLst/>
          </a:prstGeom>
          <a:noFill/>
        </p:spPr>
        <p:txBody>
          <a:bodyPr wrap="square" rtlCol="0">
            <a:spAutoFit/>
          </a:bodyPr>
          <a:lstStyle/>
          <a:p>
            <a:r>
              <a:rPr lang="en-US" i="1" dirty="0" smtClean="0">
                <a:cs typeface="Times New Roman" pitchFamily="18" charset="0"/>
              </a:rPr>
              <a:t>4Rx</a:t>
            </a:r>
            <a:endParaRPr lang="en-US" i="1" dirty="0">
              <a:cs typeface="Times New Roman" pitchFamily="18" charset="0"/>
            </a:endParaRPr>
          </a:p>
        </p:txBody>
      </p:sp>
      <p:sp>
        <p:nvSpPr>
          <p:cNvPr id="14" name="TextBox 13"/>
          <p:cNvSpPr txBox="1"/>
          <p:nvPr/>
        </p:nvSpPr>
        <p:spPr>
          <a:xfrm>
            <a:off x="4495800" y="5029200"/>
            <a:ext cx="914400" cy="381000"/>
          </a:xfrm>
          <a:prstGeom prst="rect">
            <a:avLst/>
          </a:prstGeom>
          <a:noFill/>
        </p:spPr>
        <p:txBody>
          <a:bodyPr wrap="square" rtlCol="0">
            <a:spAutoFit/>
          </a:bodyPr>
          <a:lstStyle/>
          <a:p>
            <a:r>
              <a:rPr lang="en-US" i="1" dirty="0" smtClean="0">
                <a:latin typeface="+mj-lt"/>
                <a:cs typeface="Times New Roman" pitchFamily="18" charset="0"/>
              </a:rPr>
              <a:t>4Rx</a:t>
            </a:r>
            <a:endParaRPr lang="en-US" i="1" dirty="0">
              <a:latin typeface="+mj-lt"/>
              <a:cs typeface="Times New Roman" pitchFamily="18" charset="0"/>
            </a:endParaRPr>
          </a:p>
        </p:txBody>
      </p:sp>
      <p:sp>
        <p:nvSpPr>
          <p:cNvPr id="15" name="Rectangle 14"/>
          <p:cNvSpPr/>
          <p:nvPr/>
        </p:nvSpPr>
        <p:spPr bwMode="auto">
          <a:xfrm>
            <a:off x="1447800" y="5334000"/>
            <a:ext cx="2514600" cy="990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981200" y="5562600"/>
            <a:ext cx="1676400" cy="646331"/>
          </a:xfrm>
          <a:prstGeom prst="rect">
            <a:avLst/>
          </a:prstGeom>
          <a:noFill/>
        </p:spPr>
        <p:txBody>
          <a:bodyPr wrap="square" rtlCol="0">
            <a:spAutoFit/>
          </a:bodyPr>
          <a:lstStyle/>
          <a:p>
            <a:r>
              <a:rPr lang="en-US" dirty="0" smtClean="0">
                <a:solidFill>
                  <a:schemeClr val="bg1"/>
                </a:solidFill>
              </a:rPr>
              <a:t>Transaction Facilitator</a:t>
            </a:r>
            <a:endParaRPr lang="en-US"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304800"/>
            <a:ext cx="7315200" cy="685800"/>
          </a:xfrm>
        </p:spPr>
        <p:txBody>
          <a:bodyPr/>
          <a:lstStyle/>
          <a:p>
            <a:r>
              <a:rPr lang="en-US" sz="2800" b="1" dirty="0" smtClean="0"/>
              <a:t>Successful Application to TrOOP</a:t>
            </a:r>
            <a:endParaRPr lang="en-US" sz="2800" b="1" dirty="0"/>
          </a:p>
        </p:txBody>
      </p:sp>
      <p:sp>
        <p:nvSpPr>
          <p:cNvPr id="8" name="TextBox 7"/>
          <p:cNvSpPr txBox="1"/>
          <p:nvPr/>
        </p:nvSpPr>
        <p:spPr>
          <a:xfrm>
            <a:off x="304800" y="1143000"/>
            <a:ext cx="8610600" cy="3539430"/>
          </a:xfrm>
          <a:prstGeom prst="rect">
            <a:avLst/>
          </a:prstGeom>
          <a:noFill/>
        </p:spPr>
        <p:txBody>
          <a:bodyPr wrap="square" rtlCol="0">
            <a:spAutoFit/>
          </a:bodyPr>
          <a:lstStyle/>
          <a:p>
            <a:r>
              <a:rPr lang="en-US" sz="2400" dirty="0" smtClean="0"/>
              <a:t>Requires FIVE criteria:</a:t>
            </a:r>
          </a:p>
          <a:p>
            <a:pPr marL="914400" lvl="1" indent="-457200">
              <a:buFont typeface="+mj-lt"/>
              <a:buAutoNum type="arabicPeriod"/>
            </a:pPr>
            <a:r>
              <a:rPr lang="en-US" sz="2000" dirty="0" smtClean="0"/>
              <a:t>The claim must be a Part D Drug </a:t>
            </a:r>
          </a:p>
          <a:p>
            <a:pPr marL="914400" lvl="1" indent="-457200">
              <a:buFont typeface="+mj-lt"/>
              <a:buAutoNum type="arabicPeriod"/>
            </a:pPr>
            <a:r>
              <a:rPr lang="en-US" sz="2000" dirty="0" smtClean="0"/>
              <a:t>The claims must have been paid by the  Part D Plan</a:t>
            </a:r>
          </a:p>
          <a:p>
            <a:pPr marL="914400" lvl="1" indent="-457200">
              <a:buFont typeface="+mj-lt"/>
              <a:buAutoNum type="arabicPeriod"/>
            </a:pPr>
            <a:r>
              <a:rPr lang="en-US" sz="2000" dirty="0" smtClean="0"/>
              <a:t>SPAPs/ADAPs require pharmacies to submit the same 4Rx elements that are found on the CMS COB contractor files.</a:t>
            </a:r>
          </a:p>
          <a:p>
            <a:pPr marL="914400" lvl="1" indent="-457200">
              <a:buFont typeface="+mj-lt"/>
              <a:buAutoNum type="arabicPeriod"/>
            </a:pPr>
            <a:r>
              <a:rPr lang="en-US" sz="2000" dirty="0" smtClean="0"/>
              <a:t>The Transaction Facilitator must find a matched record that is tagged as a qualified SPAP or ADAP on the claims transactions by reading the COB contractor files.</a:t>
            </a:r>
          </a:p>
          <a:p>
            <a:pPr marL="914400" lvl="1" indent="-457200">
              <a:buFont typeface="+mj-lt"/>
              <a:buAutoNum type="arabicPeriod"/>
            </a:pPr>
            <a:r>
              <a:rPr lang="en-US" sz="2000" dirty="0" smtClean="0"/>
              <a:t>The Part D PBM must find a matched record that is tagged as a qualified SPAP or ADAP on the claims transactions by reading the COB contractor files.</a:t>
            </a:r>
            <a:endParaRPr lang="en-US" sz="2000" dirty="0"/>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152400"/>
            <a:ext cx="7391400" cy="639762"/>
          </a:xfrm>
        </p:spPr>
        <p:txBody>
          <a:bodyPr/>
          <a:lstStyle/>
          <a:p>
            <a:r>
              <a:rPr lang="en-US" sz="2800" b="1" dirty="0" smtClean="0"/>
              <a:t>SPAP/ADAP Eligibility Match Criteria</a:t>
            </a:r>
            <a:endParaRPr lang="en-US" sz="2800" b="1" dirty="0"/>
          </a:p>
        </p:txBody>
      </p:sp>
      <p:graphicFrame>
        <p:nvGraphicFramePr>
          <p:cNvPr id="26" name="Diagram 25"/>
          <p:cNvGraphicFramePr/>
          <p:nvPr/>
        </p:nvGraphicFramePr>
        <p:xfrm>
          <a:off x="609600" y="1143000"/>
          <a:ext cx="49530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nvGraphicFramePr>
        <p:xfrm>
          <a:off x="609600" y="3505200"/>
          <a:ext cx="4953000" cy="256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extBox 27"/>
          <p:cNvSpPr txBox="1"/>
          <p:nvPr/>
        </p:nvSpPr>
        <p:spPr>
          <a:xfrm>
            <a:off x="1066800" y="1219200"/>
            <a:ext cx="2743200" cy="461665"/>
          </a:xfrm>
          <a:prstGeom prst="rect">
            <a:avLst/>
          </a:prstGeom>
          <a:noFill/>
        </p:spPr>
        <p:txBody>
          <a:bodyPr wrap="square" rtlCol="0">
            <a:spAutoFit/>
          </a:bodyPr>
          <a:lstStyle/>
          <a:p>
            <a:r>
              <a:rPr lang="en-US" sz="2400" b="1" dirty="0" smtClean="0">
                <a:solidFill>
                  <a:schemeClr val="bg1"/>
                </a:solidFill>
              </a:rPr>
              <a:t>SPAP or ADAP</a:t>
            </a:r>
            <a:endParaRPr lang="en-US" sz="2400" b="1" dirty="0">
              <a:solidFill>
                <a:schemeClr val="bg1"/>
              </a:solidFill>
            </a:endParaRPr>
          </a:p>
        </p:txBody>
      </p:sp>
      <p:sp>
        <p:nvSpPr>
          <p:cNvPr id="29" name="TextBox 28"/>
          <p:cNvSpPr txBox="1"/>
          <p:nvPr/>
        </p:nvSpPr>
        <p:spPr>
          <a:xfrm>
            <a:off x="990600" y="3581400"/>
            <a:ext cx="2743200" cy="461665"/>
          </a:xfrm>
          <a:prstGeom prst="rect">
            <a:avLst/>
          </a:prstGeom>
          <a:noFill/>
        </p:spPr>
        <p:txBody>
          <a:bodyPr wrap="square" rtlCol="0">
            <a:spAutoFit/>
          </a:bodyPr>
          <a:lstStyle/>
          <a:p>
            <a:r>
              <a:rPr lang="en-US" sz="2400" b="1" dirty="0" smtClean="0">
                <a:solidFill>
                  <a:schemeClr val="bg1"/>
                </a:solidFill>
              </a:rPr>
              <a:t>Pharmacy</a:t>
            </a:r>
            <a:endParaRPr lang="en-US" sz="2400" b="1" dirty="0">
              <a:solidFill>
                <a:schemeClr val="bg1"/>
              </a:solidFill>
            </a:endParaRPr>
          </a:p>
        </p:txBody>
      </p:sp>
      <p:sp>
        <p:nvSpPr>
          <p:cNvPr id="30" name="TextBox 29"/>
          <p:cNvSpPr txBox="1"/>
          <p:nvPr/>
        </p:nvSpPr>
        <p:spPr>
          <a:xfrm>
            <a:off x="5638800" y="3124200"/>
            <a:ext cx="3200400" cy="1200329"/>
          </a:xfrm>
          <a:prstGeom prst="rect">
            <a:avLst/>
          </a:prstGeom>
          <a:noFill/>
          <a:ln w="3175" cap="rnd">
            <a:solidFill>
              <a:schemeClr val="tx1"/>
            </a:solidFill>
            <a:prstDash val="sysDot"/>
          </a:ln>
        </p:spPr>
        <p:txBody>
          <a:bodyPr wrap="square" rtlCol="0">
            <a:spAutoFit/>
          </a:bodyPr>
          <a:lstStyle/>
          <a:p>
            <a:r>
              <a:rPr lang="en-US" dirty="0" smtClean="0"/>
              <a:t>RXBIN 		ABC</a:t>
            </a:r>
          </a:p>
          <a:p>
            <a:r>
              <a:rPr lang="en-US" dirty="0" smtClean="0"/>
              <a:t>RXPCN		999</a:t>
            </a:r>
          </a:p>
          <a:p>
            <a:r>
              <a:rPr lang="en-US" dirty="0" smtClean="0"/>
              <a:t>RXGRP	</a:t>
            </a:r>
          </a:p>
          <a:p>
            <a:r>
              <a:rPr lang="en-US" dirty="0" smtClean="0"/>
              <a:t>RXID		123456789</a:t>
            </a:r>
            <a:endParaRPr lang="en-US" dirty="0"/>
          </a:p>
        </p:txBody>
      </p:sp>
      <p:cxnSp>
        <p:nvCxnSpPr>
          <p:cNvPr id="33" name="Straight Arrow Connector 32"/>
          <p:cNvCxnSpPr/>
          <p:nvPr/>
        </p:nvCxnSpPr>
        <p:spPr bwMode="auto">
          <a:xfrm rot="16200000" flipH="1">
            <a:off x="5067300" y="1638300"/>
            <a:ext cx="1981200" cy="990600"/>
          </a:xfrm>
          <a:prstGeom prst="straightConnector1">
            <a:avLst/>
          </a:prstGeom>
          <a:noFill/>
          <a:ln w="984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flipH="1" flipV="1">
            <a:off x="5143500" y="4686300"/>
            <a:ext cx="1828800" cy="990600"/>
          </a:xfrm>
          <a:prstGeom prst="straightConnector1">
            <a:avLst/>
          </a:prstGeom>
          <a:noFill/>
          <a:ln w="98425" cap="flat" cmpd="sng" algn="ctr">
            <a:solidFill>
              <a:schemeClr val="tx1"/>
            </a:solidFill>
            <a:prstDash val="solid"/>
            <a:round/>
            <a:headEnd type="none" w="med" len="med"/>
            <a:tailEnd type="arrow"/>
          </a:ln>
          <a:effectLst/>
        </p:spPr>
      </p:cxnSp>
      <p:sp>
        <p:nvSpPr>
          <p:cNvPr id="38" name="TextBox 37"/>
          <p:cNvSpPr txBox="1"/>
          <p:nvPr/>
        </p:nvSpPr>
        <p:spPr>
          <a:xfrm>
            <a:off x="6172200" y="5105400"/>
            <a:ext cx="2590800" cy="1200329"/>
          </a:xfrm>
          <a:prstGeom prst="rect">
            <a:avLst/>
          </a:prstGeom>
          <a:noFill/>
        </p:spPr>
        <p:txBody>
          <a:bodyPr wrap="square" rtlCol="0">
            <a:spAutoFit/>
          </a:bodyPr>
          <a:lstStyle/>
          <a:p>
            <a:r>
              <a:rPr lang="en-US" dirty="0" smtClean="0"/>
              <a:t> </a:t>
            </a:r>
            <a:r>
              <a:rPr lang="en-US" i="1" dirty="0" smtClean="0">
                <a:latin typeface="+mj-lt"/>
                <a:cs typeface="Times New Roman" pitchFamily="18" charset="0"/>
              </a:rPr>
              <a:t>Adjudicated Claim Data Should Match COB Contractor Data for SPAP/ADAP</a:t>
            </a:r>
            <a:endParaRPr lang="en-US" i="1" dirty="0">
              <a:latin typeface="+mj-lt"/>
              <a:cs typeface="Times New Roman" pitchFamily="18" charset="0"/>
            </a:endParaRPr>
          </a:p>
        </p:txBody>
      </p:sp>
      <p:sp>
        <p:nvSpPr>
          <p:cNvPr id="41" name="TextBox 40"/>
          <p:cNvSpPr txBox="1"/>
          <p:nvPr/>
        </p:nvSpPr>
        <p:spPr>
          <a:xfrm>
            <a:off x="6781800" y="2743200"/>
            <a:ext cx="2362200" cy="369332"/>
          </a:xfrm>
          <a:prstGeom prst="rect">
            <a:avLst/>
          </a:prstGeom>
          <a:noFill/>
        </p:spPr>
        <p:txBody>
          <a:bodyPr wrap="square" rtlCol="0">
            <a:spAutoFit/>
          </a:bodyPr>
          <a:lstStyle/>
          <a:p>
            <a:r>
              <a:rPr lang="en-US" b="1" dirty="0" smtClean="0"/>
              <a:t>COB Contractor</a:t>
            </a:r>
            <a:endParaRPr lang="en-US" b="1" dirty="0"/>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010400" cy="1143000"/>
          </a:xfrm>
        </p:spPr>
        <p:txBody>
          <a:bodyPr/>
          <a:lstStyle/>
          <a:p>
            <a:r>
              <a:rPr lang="en-US" sz="2800" b="1" dirty="0" smtClean="0"/>
              <a:t>Transaction Facilitator Data Matching</a:t>
            </a:r>
            <a:endParaRPr lang="en-US" sz="2800" b="1" dirty="0"/>
          </a:p>
        </p:txBody>
      </p:sp>
      <p:sp>
        <p:nvSpPr>
          <p:cNvPr id="7" name="Flowchart: Decision 6"/>
          <p:cNvSpPr/>
          <p:nvPr/>
        </p:nvSpPr>
        <p:spPr bwMode="auto">
          <a:xfrm>
            <a:off x="1219200" y="1828800"/>
            <a:ext cx="1066800" cy="1600200"/>
          </a:xfrm>
          <a:prstGeom prst="flowChartDecision">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8" name="Flowchart: Extract 7"/>
          <p:cNvSpPr/>
          <p:nvPr/>
        </p:nvSpPr>
        <p:spPr bwMode="auto">
          <a:xfrm>
            <a:off x="914400" y="762000"/>
            <a:ext cx="2667000" cy="1752600"/>
          </a:xfrm>
          <a:prstGeom prst="flowChartExtract">
            <a:avLst/>
          </a:prstGeom>
          <a:solidFill>
            <a:srgbClr val="86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600200" y="1600200"/>
            <a:ext cx="1371600" cy="369332"/>
          </a:xfrm>
          <a:prstGeom prst="rect">
            <a:avLst/>
          </a:prstGeom>
          <a:noFill/>
        </p:spPr>
        <p:txBody>
          <a:bodyPr wrap="square" rtlCol="0">
            <a:spAutoFit/>
          </a:bodyPr>
          <a:lstStyle/>
          <a:p>
            <a:r>
              <a:rPr lang="en-US" b="1" dirty="0" smtClean="0">
                <a:solidFill>
                  <a:schemeClr val="bg1"/>
                </a:solidFill>
              </a:rPr>
              <a:t>Pharmacy</a:t>
            </a:r>
            <a:endParaRPr lang="en-US" b="1" dirty="0">
              <a:solidFill>
                <a:schemeClr val="bg1"/>
              </a:solidFill>
            </a:endParaRPr>
          </a:p>
        </p:txBody>
      </p:sp>
      <p:cxnSp>
        <p:nvCxnSpPr>
          <p:cNvPr id="11" name="Straight Arrow Connector 10"/>
          <p:cNvCxnSpPr/>
          <p:nvPr/>
        </p:nvCxnSpPr>
        <p:spPr bwMode="auto">
          <a:xfrm>
            <a:off x="3200400" y="1981200"/>
            <a:ext cx="1905000" cy="1588"/>
          </a:xfrm>
          <a:prstGeom prst="straightConnector1">
            <a:avLst/>
          </a:prstGeom>
          <a:noFill/>
          <a:ln w="9525" cap="flat" cmpd="sng" algn="ctr">
            <a:solidFill>
              <a:schemeClr val="tx1"/>
            </a:solidFill>
            <a:prstDash val="solid"/>
            <a:round/>
            <a:headEnd type="none" w="med" len="med"/>
            <a:tailEnd type="arrow"/>
          </a:ln>
          <a:effectLst/>
        </p:spPr>
      </p:cxnSp>
      <p:sp>
        <p:nvSpPr>
          <p:cNvPr id="12" name="7-Point Star 11"/>
          <p:cNvSpPr/>
          <p:nvPr/>
        </p:nvSpPr>
        <p:spPr bwMode="auto">
          <a:xfrm>
            <a:off x="5181600" y="990600"/>
            <a:ext cx="2286000" cy="1981200"/>
          </a:xfrm>
          <a:prstGeom prst="star7">
            <a:avLst/>
          </a:prstGeom>
          <a:solidFill>
            <a:srgbClr val="CC9B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5486400" y="1752600"/>
            <a:ext cx="1828800" cy="369332"/>
          </a:xfrm>
          <a:prstGeom prst="rect">
            <a:avLst/>
          </a:prstGeom>
          <a:noFill/>
        </p:spPr>
        <p:txBody>
          <a:bodyPr wrap="square" rtlCol="0">
            <a:spAutoFit/>
          </a:bodyPr>
          <a:lstStyle/>
          <a:p>
            <a:r>
              <a:rPr lang="en-US" b="1" dirty="0" smtClean="0"/>
              <a:t>Switch/Router</a:t>
            </a:r>
            <a:endParaRPr lang="en-US" b="1" dirty="0"/>
          </a:p>
        </p:txBody>
      </p:sp>
      <p:cxnSp>
        <p:nvCxnSpPr>
          <p:cNvPr id="15" name="Straight Arrow Connector 14"/>
          <p:cNvCxnSpPr/>
          <p:nvPr/>
        </p:nvCxnSpPr>
        <p:spPr bwMode="auto">
          <a:xfrm rot="10800000" flipV="1">
            <a:off x="4724400" y="2438400"/>
            <a:ext cx="807864" cy="762000"/>
          </a:xfrm>
          <a:prstGeom prst="straightConnector1">
            <a:avLst/>
          </a:prstGeom>
          <a:noFill/>
          <a:ln w="9525" cap="flat" cmpd="sng" algn="ctr">
            <a:solidFill>
              <a:schemeClr val="tx1"/>
            </a:solidFill>
            <a:prstDash val="solid"/>
            <a:round/>
            <a:headEnd type="none" w="med" len="med"/>
            <a:tailEnd type="arrow"/>
          </a:ln>
          <a:effectLst/>
        </p:spPr>
      </p:cxnSp>
      <p:sp>
        <p:nvSpPr>
          <p:cNvPr id="20" name="TextBox 19"/>
          <p:cNvSpPr txBox="1"/>
          <p:nvPr/>
        </p:nvSpPr>
        <p:spPr>
          <a:xfrm>
            <a:off x="2895600" y="1219200"/>
            <a:ext cx="1828800" cy="369332"/>
          </a:xfrm>
          <a:prstGeom prst="rect">
            <a:avLst/>
          </a:prstGeom>
          <a:noFill/>
        </p:spPr>
        <p:txBody>
          <a:bodyPr wrap="square" rtlCol="0">
            <a:spAutoFit/>
          </a:bodyPr>
          <a:lstStyle/>
          <a:p>
            <a:r>
              <a:rPr lang="en-US" i="1" dirty="0" smtClean="0"/>
              <a:t>4Rx Data</a:t>
            </a:r>
            <a:endParaRPr lang="en-US" i="1" dirty="0"/>
          </a:p>
        </p:txBody>
      </p:sp>
      <p:sp>
        <p:nvSpPr>
          <p:cNvPr id="21" name="Flowchart: Process 20"/>
          <p:cNvSpPr/>
          <p:nvPr/>
        </p:nvSpPr>
        <p:spPr bwMode="auto">
          <a:xfrm>
            <a:off x="2819400" y="4191000"/>
            <a:ext cx="2057400" cy="1752600"/>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7391400" y="1143000"/>
            <a:ext cx="1371600" cy="1815882"/>
          </a:xfrm>
          <a:prstGeom prst="rect">
            <a:avLst/>
          </a:prstGeom>
          <a:noFill/>
        </p:spPr>
        <p:txBody>
          <a:bodyPr wrap="square" rtlCol="0">
            <a:spAutoFit/>
          </a:bodyPr>
          <a:lstStyle/>
          <a:p>
            <a:r>
              <a:rPr lang="en-US" sz="1600" dirty="0" smtClean="0"/>
              <a:t>Switch reads through their own table of RXBIN PCN to determine how to forward</a:t>
            </a:r>
            <a:endParaRPr lang="en-US" sz="1600" dirty="0"/>
          </a:p>
        </p:txBody>
      </p:sp>
      <p:sp>
        <p:nvSpPr>
          <p:cNvPr id="24" name="Flowchart: Process 23"/>
          <p:cNvSpPr/>
          <p:nvPr/>
        </p:nvSpPr>
        <p:spPr bwMode="auto">
          <a:xfrm>
            <a:off x="2590800" y="3200400"/>
            <a:ext cx="2209800" cy="1676400"/>
          </a:xfrm>
          <a:prstGeom prst="flowChartProcess">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dirty="0" smtClean="0">
              <a:ln>
                <a:noFill/>
              </a:ln>
              <a:solidFill>
                <a:schemeClr val="bg1"/>
              </a:solidFill>
              <a:effectLst/>
              <a:latin typeface="Arial" charset="0"/>
            </a:endParaRPr>
          </a:p>
        </p:txBody>
      </p:sp>
      <p:sp>
        <p:nvSpPr>
          <p:cNvPr id="25" name="TextBox 24"/>
          <p:cNvSpPr txBox="1"/>
          <p:nvPr/>
        </p:nvSpPr>
        <p:spPr>
          <a:xfrm>
            <a:off x="2971800" y="3810000"/>
            <a:ext cx="1905000" cy="646331"/>
          </a:xfrm>
          <a:prstGeom prst="rect">
            <a:avLst/>
          </a:prstGeom>
          <a:noFill/>
        </p:spPr>
        <p:txBody>
          <a:bodyPr wrap="square" rtlCol="0">
            <a:spAutoFit/>
          </a:bodyPr>
          <a:lstStyle/>
          <a:p>
            <a:r>
              <a:rPr lang="en-US" b="1" dirty="0" smtClean="0">
                <a:solidFill>
                  <a:schemeClr val="bg1"/>
                </a:solidFill>
              </a:rPr>
              <a:t>Transaction</a:t>
            </a:r>
          </a:p>
          <a:p>
            <a:r>
              <a:rPr lang="en-US" b="1" dirty="0" smtClean="0">
                <a:solidFill>
                  <a:schemeClr val="bg1"/>
                </a:solidFill>
              </a:rPr>
              <a:t>Facilitator</a:t>
            </a:r>
            <a:endParaRPr lang="en-US" b="1" dirty="0">
              <a:solidFill>
                <a:schemeClr val="bg1"/>
              </a:solidFill>
            </a:endParaRPr>
          </a:p>
        </p:txBody>
      </p:sp>
      <p:cxnSp>
        <p:nvCxnSpPr>
          <p:cNvPr id="27" name="Straight Arrow Connector 26"/>
          <p:cNvCxnSpPr>
            <a:stCxn id="24" idx="3"/>
          </p:cNvCxnSpPr>
          <p:nvPr/>
        </p:nvCxnSpPr>
        <p:spPr bwMode="auto">
          <a:xfrm>
            <a:off x="4800600" y="4038600"/>
            <a:ext cx="1143000" cy="457200"/>
          </a:xfrm>
          <a:prstGeom prst="straightConnector1">
            <a:avLst/>
          </a:prstGeom>
          <a:noFill/>
          <a:ln w="9525" cap="flat" cmpd="sng" algn="ctr">
            <a:solidFill>
              <a:schemeClr val="tx1"/>
            </a:solidFill>
            <a:prstDash val="solid"/>
            <a:round/>
            <a:headEnd type="none" w="med" len="med"/>
            <a:tailEnd type="arrow"/>
          </a:ln>
          <a:effectLst/>
        </p:spPr>
      </p:cxnSp>
      <p:sp>
        <p:nvSpPr>
          <p:cNvPr id="28" name="Oval 27"/>
          <p:cNvSpPr/>
          <p:nvPr/>
        </p:nvSpPr>
        <p:spPr bwMode="auto">
          <a:xfrm>
            <a:off x="6019800" y="3657600"/>
            <a:ext cx="2286000" cy="167640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1"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1" i="0" u="none" strike="noStrike" cap="none" normalizeH="0" baseline="0" dirty="0" smtClean="0">
                <a:ln>
                  <a:noFill/>
                </a:ln>
                <a:solidFill>
                  <a:schemeClr val="bg1"/>
                </a:solidFill>
                <a:effectLst/>
                <a:latin typeface="Arial" charset="0"/>
              </a:rPr>
              <a:t>Part D</a:t>
            </a:r>
          </a:p>
          <a:p>
            <a:pPr marL="742950" marR="0" indent="-285750" algn="l" defTabSz="914400" rtl="0" eaLnBrk="1" fontAlgn="base" latinLnBrk="0" hangingPunct="1">
              <a:lnSpc>
                <a:spcPct val="80000"/>
              </a:lnSpc>
              <a:spcBef>
                <a:spcPct val="20000"/>
              </a:spcBef>
              <a:spcAft>
                <a:spcPct val="0"/>
              </a:spcAft>
              <a:buClr>
                <a:schemeClr val="accent2"/>
              </a:buClr>
              <a:buSzTx/>
              <a:tabLst/>
            </a:pPr>
            <a:r>
              <a:rPr lang="en-US" sz="2000" b="1" dirty="0" smtClean="0">
                <a:solidFill>
                  <a:schemeClr val="bg1"/>
                </a:solidFill>
                <a:latin typeface="Arial" charset="0"/>
              </a:rPr>
              <a:t>PBM</a:t>
            </a:r>
            <a:endParaRPr kumimoji="0" lang="en-US" sz="2000" b="1" i="0" u="none" strike="noStrike" cap="none" normalizeH="0" baseline="0" dirty="0" smtClean="0">
              <a:ln>
                <a:noFill/>
              </a:ln>
              <a:solidFill>
                <a:schemeClr val="bg1"/>
              </a:solidFill>
              <a:effectLst/>
              <a:latin typeface="Arial" charset="0"/>
            </a:endParaRPr>
          </a:p>
        </p:txBody>
      </p:sp>
      <p:sp>
        <p:nvSpPr>
          <p:cNvPr id="29" name="TextBox 28"/>
          <p:cNvSpPr txBox="1"/>
          <p:nvPr/>
        </p:nvSpPr>
        <p:spPr>
          <a:xfrm>
            <a:off x="5867400" y="5257800"/>
            <a:ext cx="1219200" cy="646331"/>
          </a:xfrm>
          <a:prstGeom prst="rect">
            <a:avLst/>
          </a:prstGeom>
          <a:noFill/>
        </p:spPr>
        <p:txBody>
          <a:bodyPr wrap="square" rtlCol="0">
            <a:spAutoFit/>
          </a:bodyPr>
          <a:lstStyle/>
          <a:p>
            <a:r>
              <a:rPr lang="en-US" dirty="0" smtClean="0">
                <a:solidFill>
                  <a:schemeClr val="bg1"/>
                </a:solidFill>
              </a:rPr>
              <a:t>Part D PBM</a:t>
            </a:r>
            <a:endParaRPr lang="en-US" dirty="0">
              <a:solidFill>
                <a:schemeClr val="bg1"/>
              </a:solidFill>
            </a:endParaRPr>
          </a:p>
        </p:txBody>
      </p:sp>
      <p:sp>
        <p:nvSpPr>
          <p:cNvPr id="30" name="TextBox 29"/>
          <p:cNvSpPr txBox="1"/>
          <p:nvPr/>
        </p:nvSpPr>
        <p:spPr>
          <a:xfrm>
            <a:off x="1295400" y="3200400"/>
            <a:ext cx="1371600" cy="2308324"/>
          </a:xfrm>
          <a:prstGeom prst="rect">
            <a:avLst/>
          </a:prstGeom>
          <a:noFill/>
        </p:spPr>
        <p:txBody>
          <a:bodyPr wrap="square" rtlCol="0">
            <a:spAutoFit/>
          </a:bodyPr>
          <a:lstStyle/>
          <a:p>
            <a:r>
              <a:rPr lang="en-US" sz="1600" dirty="0" smtClean="0"/>
              <a:t>Transaction Facilitator reads through their table of RXBIN PCN to determine how to forward</a:t>
            </a:r>
            <a:endParaRPr lang="en-US" sz="1600" dirty="0"/>
          </a:p>
        </p:txBody>
      </p:sp>
      <p:sp>
        <p:nvSpPr>
          <p:cNvPr id="32" name="TextBox 31"/>
          <p:cNvSpPr txBox="1"/>
          <p:nvPr/>
        </p:nvSpPr>
        <p:spPr>
          <a:xfrm>
            <a:off x="4953000" y="3276600"/>
            <a:ext cx="1828800" cy="369332"/>
          </a:xfrm>
          <a:prstGeom prst="rect">
            <a:avLst/>
          </a:prstGeom>
          <a:noFill/>
        </p:spPr>
        <p:txBody>
          <a:bodyPr wrap="square" rtlCol="0">
            <a:spAutoFit/>
          </a:bodyPr>
          <a:lstStyle/>
          <a:p>
            <a:r>
              <a:rPr lang="en-US" i="1" dirty="0" smtClean="0"/>
              <a:t>4Rx Data</a:t>
            </a:r>
            <a:endParaRPr lang="en-US" i="1" dirty="0"/>
          </a:p>
        </p:txBody>
      </p:sp>
      <p:sp>
        <p:nvSpPr>
          <p:cNvPr id="33" name="TextBox 32"/>
          <p:cNvSpPr txBox="1"/>
          <p:nvPr/>
        </p:nvSpPr>
        <p:spPr>
          <a:xfrm>
            <a:off x="4495800" y="5105400"/>
            <a:ext cx="1828800" cy="369332"/>
          </a:xfrm>
          <a:prstGeom prst="rect">
            <a:avLst/>
          </a:prstGeom>
          <a:noFill/>
        </p:spPr>
        <p:txBody>
          <a:bodyPr wrap="square" rtlCol="0">
            <a:spAutoFit/>
          </a:bodyPr>
          <a:lstStyle/>
          <a:p>
            <a:r>
              <a:rPr lang="en-US" i="1" dirty="0" smtClean="0"/>
              <a:t>4Rx Data</a:t>
            </a:r>
            <a:endParaRPr lang="en-US" i="1" dirty="0"/>
          </a:p>
        </p:txBody>
      </p:sp>
      <p:sp>
        <p:nvSpPr>
          <p:cNvPr id="34" name="TextBox 33"/>
          <p:cNvSpPr txBox="1"/>
          <p:nvPr/>
        </p:nvSpPr>
        <p:spPr>
          <a:xfrm>
            <a:off x="304800" y="5943600"/>
            <a:ext cx="8839200" cy="646331"/>
          </a:xfrm>
          <a:prstGeom prst="rect">
            <a:avLst/>
          </a:prstGeom>
          <a:noFill/>
        </p:spPr>
        <p:txBody>
          <a:bodyPr wrap="square" rtlCol="0">
            <a:spAutoFit/>
          </a:bodyPr>
          <a:lstStyle/>
          <a:p>
            <a:r>
              <a:rPr lang="en-US" b="1" dirty="0" smtClean="0"/>
              <a:t>When data matching is successful, supplemental transactions are forwarded to Part D for processing.</a:t>
            </a:r>
            <a:endParaRPr lang="en-US" b="1" dirty="0"/>
          </a:p>
        </p:txBody>
      </p:sp>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What happens when eligibility information from the claim does not match what is on file with CMS?</a:t>
            </a:r>
            <a:endParaRPr lang="en-US" sz="2800" b="1" dirty="0"/>
          </a:p>
        </p:txBody>
      </p:sp>
      <p:sp>
        <p:nvSpPr>
          <p:cNvPr id="3" name="Content Placeholder 2"/>
          <p:cNvSpPr>
            <a:spLocks noGrp="1"/>
          </p:cNvSpPr>
          <p:nvPr>
            <p:ph idx="1"/>
          </p:nvPr>
        </p:nvSpPr>
        <p:spPr>
          <a:xfrm>
            <a:off x="609600" y="1828800"/>
            <a:ext cx="7772400" cy="4648200"/>
          </a:xfrm>
        </p:spPr>
        <p:txBody>
          <a:bodyPr/>
          <a:lstStyle/>
          <a:p>
            <a:r>
              <a:rPr lang="en-US" sz="2400" dirty="0" smtClean="0"/>
              <a:t>Transaction falls on the floor</a:t>
            </a:r>
          </a:p>
          <a:p>
            <a:r>
              <a:rPr lang="en-US" sz="2400" dirty="0" smtClean="0"/>
              <a:t>This means:</a:t>
            </a:r>
          </a:p>
          <a:p>
            <a:pPr lvl="1"/>
            <a:r>
              <a:rPr lang="en-US" sz="2000" dirty="0" smtClean="0"/>
              <a:t>If qualified, there is no impact to TrOOP</a:t>
            </a:r>
          </a:p>
          <a:p>
            <a:pPr lvl="1"/>
            <a:r>
              <a:rPr lang="en-US" sz="2000" dirty="0" smtClean="0"/>
              <a:t>If non-qualified, then TrOOP is overstated</a:t>
            </a:r>
          </a:p>
          <a:p>
            <a:pPr lvl="1"/>
            <a:r>
              <a:rPr lang="en-US" sz="2000" dirty="0" smtClean="0"/>
              <a:t>There is no possibility of funds recoupment for supplemental if claim is adjusted downward</a:t>
            </a:r>
            <a:endParaRPr lang="en-US" sz="2000" dirty="0"/>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How Part D plans find a member and how the supplemental information</a:t>
            </a:r>
            <a:br>
              <a:rPr lang="en-US" sz="2800" b="1" dirty="0" smtClean="0"/>
            </a:br>
            <a:r>
              <a:rPr lang="en-US" sz="2800" b="1" dirty="0" smtClean="0"/>
              <a:t> is applied to TrOOP</a:t>
            </a:r>
            <a:endParaRPr lang="en-US" sz="2800" b="1" dirty="0"/>
          </a:p>
        </p:txBody>
      </p:sp>
      <p:sp>
        <p:nvSpPr>
          <p:cNvPr id="3" name="Content Placeholder 2"/>
          <p:cNvSpPr>
            <a:spLocks noGrp="1"/>
          </p:cNvSpPr>
          <p:nvPr>
            <p:ph idx="1"/>
          </p:nvPr>
        </p:nvSpPr>
        <p:spPr>
          <a:xfrm>
            <a:off x="609600" y="1371600"/>
            <a:ext cx="7772400" cy="4876800"/>
          </a:xfrm>
        </p:spPr>
        <p:txBody>
          <a:bodyPr/>
          <a:lstStyle/>
          <a:p>
            <a:r>
              <a:rPr lang="en-US" sz="2400" dirty="0" smtClean="0"/>
              <a:t>Using the information off the supplemental N transactions using NPI, Prescription number, Date of Service and the NDC of the drug to first find the paid Part D Claim.</a:t>
            </a:r>
          </a:p>
          <a:p>
            <a:pPr lvl="1"/>
            <a:r>
              <a:rPr lang="en-US" sz="2000" dirty="0" smtClean="0"/>
              <a:t>Once the Part D Claim is found they then determine who the member is.</a:t>
            </a:r>
          </a:p>
          <a:p>
            <a:pPr lvl="1"/>
            <a:r>
              <a:rPr lang="en-US" sz="2000" dirty="0" smtClean="0"/>
              <a:t>Once the Part D member is found, the supplemental insurance information for the member can be found.</a:t>
            </a:r>
          </a:p>
          <a:p>
            <a:r>
              <a:rPr lang="en-US" sz="2400" dirty="0" smtClean="0"/>
              <a:t>Using the Part D 4Rx and the supplemental 4Rx</a:t>
            </a:r>
          </a:p>
          <a:p>
            <a:pPr lvl="1"/>
            <a:r>
              <a:rPr lang="en-US" sz="2000" dirty="0" smtClean="0"/>
              <a:t>If both match, did Part D pay the claim</a:t>
            </a:r>
          </a:p>
          <a:p>
            <a:r>
              <a:rPr lang="en-US" sz="2400" dirty="0" smtClean="0"/>
              <a:t>Part D plan applies the supplemental paid amount to other TrOOP or PLRO based on the information contained in the supplemental OHI</a:t>
            </a:r>
          </a:p>
          <a:p>
            <a:pPr lvl="1"/>
            <a:endParaRPr lang="en-US" sz="2000" dirty="0" smtClean="0"/>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010400" cy="1143000"/>
          </a:xfrm>
        </p:spPr>
        <p:txBody>
          <a:bodyPr/>
          <a:lstStyle/>
          <a:p>
            <a:r>
              <a:rPr lang="en-US" sz="2800" b="1" dirty="0" smtClean="0"/>
              <a:t>What Happens if the Supplemental N does not match OHI the Part D Plan/Processor has on file</a:t>
            </a:r>
            <a:endParaRPr lang="en-US" sz="2800" b="1" dirty="0"/>
          </a:p>
        </p:txBody>
      </p:sp>
      <p:sp>
        <p:nvSpPr>
          <p:cNvPr id="5" name="Content Placeholder 2"/>
          <p:cNvSpPr txBox="1">
            <a:spLocks/>
          </p:cNvSpPr>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Tx/>
              <a:buChar char="•"/>
            </a:pPr>
            <a:r>
              <a:rPr lang="en-US" sz="2400" dirty="0" smtClean="0"/>
              <a:t>The supplemental payment amount is applied to PLRO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CMS</a:t>
            </a:r>
            <a:r>
              <a:rPr kumimoji="0" lang="en-US" sz="2400" b="0" i="0" u="none" strike="noStrike" kern="0" cap="none" spc="0" normalizeH="0" noProof="0" dirty="0" smtClean="0">
                <a:ln>
                  <a:noFill/>
                </a:ln>
                <a:solidFill>
                  <a:schemeClr val="tx1"/>
                </a:solidFill>
                <a:effectLst/>
                <a:uLnTx/>
                <a:uFillTx/>
                <a:latin typeface="+mn-lt"/>
                <a:ea typeface="+mn-ea"/>
                <a:cs typeface="+mn-cs"/>
              </a:rPr>
              <a:t> PDE guidance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states apply to PLRO (reduce TrOOP)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For qualified plans member TrOOP is reduced negatively impacting the member and possibly the supplemental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dirty="0" smtClean="0"/>
              <a:t>The member takes longer to get to catastrophic coverage. As a result depending on the Qualified SPAP/ADAP benefit, Qualified SPAP/ADAP may pay for more than they should.</a:t>
            </a:r>
          </a:p>
          <a:p>
            <a:pPr marL="342900" indent="-342900" fontAlgn="base">
              <a:spcBef>
                <a:spcPct val="20000"/>
              </a:spcBef>
              <a:spcAft>
                <a:spcPct val="0"/>
              </a:spcAft>
              <a:buFontTx/>
              <a:buChar char="•"/>
              <a:defRPr/>
            </a:pPr>
            <a:r>
              <a:rPr lang="en-US" sz="2400" kern="0" dirty="0" smtClean="0"/>
              <a:t>May result in incorrect refund or recoupment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40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010400" cy="1143000"/>
          </a:xfrm>
        </p:spPr>
        <p:txBody>
          <a:bodyPr/>
          <a:lstStyle/>
          <a:p>
            <a:r>
              <a:rPr lang="en-US" sz="2800" b="1" dirty="0" smtClean="0"/>
              <a:t>Why eligibility data can be out of sync</a:t>
            </a:r>
            <a:endParaRPr lang="en-US" sz="2800" b="1" dirty="0"/>
          </a:p>
        </p:txBody>
      </p:sp>
      <p:sp>
        <p:nvSpPr>
          <p:cNvPr id="24" name="Rectangle 23"/>
          <p:cNvSpPr/>
          <p:nvPr/>
        </p:nvSpPr>
        <p:spPr bwMode="auto">
          <a:xfrm>
            <a:off x="533400" y="1905000"/>
            <a:ext cx="1828800" cy="1828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609600" y="2438400"/>
            <a:ext cx="1905000" cy="646331"/>
          </a:xfrm>
          <a:prstGeom prst="rect">
            <a:avLst/>
          </a:prstGeom>
          <a:noFill/>
        </p:spPr>
        <p:txBody>
          <a:bodyPr wrap="square" rtlCol="0">
            <a:spAutoFit/>
          </a:bodyPr>
          <a:lstStyle/>
          <a:p>
            <a:r>
              <a:rPr lang="en-US" b="1" dirty="0" smtClean="0">
                <a:solidFill>
                  <a:schemeClr val="bg1"/>
                </a:solidFill>
              </a:rPr>
              <a:t>Transaction</a:t>
            </a:r>
          </a:p>
          <a:p>
            <a:endParaRPr lang="en-US" b="1" dirty="0">
              <a:solidFill>
                <a:schemeClr val="bg1"/>
              </a:solidFill>
            </a:endParaRPr>
          </a:p>
        </p:txBody>
      </p:sp>
      <p:sp>
        <p:nvSpPr>
          <p:cNvPr id="17" name="Flowchart: Process 16"/>
          <p:cNvSpPr/>
          <p:nvPr/>
        </p:nvSpPr>
        <p:spPr bwMode="auto">
          <a:xfrm>
            <a:off x="3352800" y="3124200"/>
            <a:ext cx="1752600" cy="11430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19" name="Flowchart: Process 18"/>
          <p:cNvSpPr/>
          <p:nvPr/>
        </p:nvSpPr>
        <p:spPr bwMode="auto">
          <a:xfrm>
            <a:off x="609600" y="5334000"/>
            <a:ext cx="2514600" cy="9144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1" i="0" u="none" strike="noStrike" cap="none" normalizeH="0" baseline="0" dirty="0" smtClean="0">
              <a:ln>
                <a:noFill/>
              </a:ln>
              <a:solidFill>
                <a:schemeClr val="bg1"/>
              </a:solidFill>
              <a:effectLst/>
              <a:latin typeface="Arial" charset="0"/>
            </a:endParaRPr>
          </a:p>
        </p:txBody>
      </p:sp>
      <p:sp>
        <p:nvSpPr>
          <p:cNvPr id="20" name="Flowchart: Process 19"/>
          <p:cNvSpPr/>
          <p:nvPr/>
        </p:nvSpPr>
        <p:spPr bwMode="auto">
          <a:xfrm>
            <a:off x="6172200" y="5181600"/>
            <a:ext cx="23622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cxnSp>
        <p:nvCxnSpPr>
          <p:cNvPr id="30" name="Straight Arrow Connector 29"/>
          <p:cNvCxnSpPr/>
          <p:nvPr/>
        </p:nvCxnSpPr>
        <p:spPr bwMode="auto">
          <a:xfrm>
            <a:off x="6858000" y="2133600"/>
            <a:ext cx="76200" cy="1828800"/>
          </a:xfrm>
          <a:prstGeom prst="straightConnector1">
            <a:avLst/>
          </a:prstGeom>
          <a:noFill/>
          <a:ln w="9525" cap="flat" cmpd="sng" algn="ctr">
            <a:noFill/>
            <a:prstDash val="solid"/>
            <a:round/>
            <a:headEnd type="none" w="med" len="med"/>
            <a:tailEnd type="arrow"/>
          </a:ln>
          <a:effectLst/>
        </p:spPr>
      </p:cxnSp>
      <p:cxnSp>
        <p:nvCxnSpPr>
          <p:cNvPr id="36" name="Straight Arrow Connector 35"/>
          <p:cNvCxnSpPr/>
          <p:nvPr/>
        </p:nvCxnSpPr>
        <p:spPr bwMode="auto">
          <a:xfrm>
            <a:off x="1447800" y="2362200"/>
            <a:ext cx="0" cy="2971800"/>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flipH="1">
            <a:off x="2362200" y="4267200"/>
            <a:ext cx="1524000" cy="990600"/>
          </a:xfrm>
          <a:prstGeom prst="straightConnector1">
            <a:avLst/>
          </a:prstGeom>
          <a:noFill/>
          <a:ln w="952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flipV="1">
            <a:off x="1981200" y="2362200"/>
            <a:ext cx="0" cy="2971800"/>
          </a:xfrm>
          <a:prstGeom prst="straightConnector1">
            <a:avLst/>
          </a:prstGeom>
          <a:noFill/>
          <a:ln w="9525" cap="flat" cmpd="sng" algn="ctr">
            <a:solidFill>
              <a:schemeClr val="tx1"/>
            </a:solidFill>
            <a:prstDash val="solid"/>
            <a:round/>
            <a:headEnd type="none" w="med" len="med"/>
            <a:tailEnd type="triangle"/>
          </a:ln>
          <a:effectLst/>
        </p:spPr>
      </p:cxnSp>
      <p:cxnSp>
        <p:nvCxnSpPr>
          <p:cNvPr id="44" name="Straight Arrow Connector 43"/>
          <p:cNvCxnSpPr/>
          <p:nvPr/>
        </p:nvCxnSpPr>
        <p:spPr bwMode="auto">
          <a:xfrm>
            <a:off x="3048000" y="5791200"/>
            <a:ext cx="3124200" cy="1588"/>
          </a:xfrm>
          <a:prstGeom prst="straightConnector1">
            <a:avLst/>
          </a:prstGeom>
          <a:noFill/>
          <a:ln w="31750" cap="flat" cmpd="sng" algn="ctr">
            <a:solidFill>
              <a:schemeClr val="tx1"/>
            </a:solidFill>
            <a:prstDash val="solid"/>
            <a:round/>
            <a:headEnd type="none" w="med" len="med"/>
            <a:tailEnd type="stealth"/>
          </a:ln>
          <a:effectLst/>
        </p:spPr>
      </p:cxnSp>
      <p:cxnSp>
        <p:nvCxnSpPr>
          <p:cNvPr id="46" name="Straight Arrow Connector 45"/>
          <p:cNvCxnSpPr/>
          <p:nvPr/>
        </p:nvCxnSpPr>
        <p:spPr bwMode="auto">
          <a:xfrm>
            <a:off x="4572000" y="4267200"/>
            <a:ext cx="2057400" cy="914400"/>
          </a:xfrm>
          <a:prstGeom prst="straightConnector1">
            <a:avLst/>
          </a:prstGeom>
          <a:noFill/>
          <a:ln w="9525" cap="flat" cmpd="sng" algn="ctr">
            <a:solidFill>
              <a:schemeClr val="tx1"/>
            </a:solidFill>
            <a:prstDash val="solid"/>
            <a:round/>
            <a:headEnd type="none" w="med" len="med"/>
            <a:tailEnd type="triangle"/>
          </a:ln>
          <a:effectLst/>
        </p:spPr>
      </p:cxnSp>
      <p:cxnSp>
        <p:nvCxnSpPr>
          <p:cNvPr id="48" name="Straight Arrow Connector 47"/>
          <p:cNvCxnSpPr>
            <a:endCxn id="17" idx="0"/>
          </p:cNvCxnSpPr>
          <p:nvPr/>
        </p:nvCxnSpPr>
        <p:spPr bwMode="auto">
          <a:xfrm>
            <a:off x="2971800" y="2209800"/>
            <a:ext cx="1257300" cy="914400"/>
          </a:xfrm>
          <a:prstGeom prst="straightConnector1">
            <a:avLst/>
          </a:prstGeom>
          <a:noFill/>
          <a:ln w="9525" cap="flat" cmpd="sng" algn="ctr">
            <a:solidFill>
              <a:schemeClr val="tx1"/>
            </a:solidFill>
            <a:prstDash val="solid"/>
            <a:round/>
            <a:headEnd type="none" w="med" len="med"/>
            <a:tailEnd type="triangle"/>
          </a:ln>
          <a:effectLst/>
        </p:spPr>
      </p:cxnSp>
      <p:sp>
        <p:nvSpPr>
          <p:cNvPr id="23" name="Flowchart: Process 22"/>
          <p:cNvSpPr/>
          <p:nvPr/>
        </p:nvSpPr>
        <p:spPr bwMode="auto">
          <a:xfrm>
            <a:off x="2209800" y="914400"/>
            <a:ext cx="2667000" cy="1219200"/>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5" name="Flowchart: Process 24"/>
          <p:cNvSpPr/>
          <p:nvPr/>
        </p:nvSpPr>
        <p:spPr bwMode="auto">
          <a:xfrm>
            <a:off x="1066800" y="1219200"/>
            <a:ext cx="1828800" cy="1066800"/>
          </a:xfrm>
          <a:prstGeom prst="flowChartProcess">
            <a:avLst/>
          </a:prstGeom>
          <a:solidFill>
            <a:srgbClr val="C84E28"/>
          </a:solidFill>
          <a:ln w="9525" cap="flat" cmpd="sng" algn="ctr">
            <a:solidFill>
              <a:srgbClr val="C727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a:p>
            <a:pPr marL="742950" marR="0" indent="-285750" algn="l" defTabSz="914400" rtl="0" eaLnBrk="1" fontAlgn="base" latinLnBrk="0" hangingPunct="1">
              <a:lnSpc>
                <a:spcPct val="80000"/>
              </a:lnSpc>
              <a:spcBef>
                <a:spcPct val="20000"/>
              </a:spcBef>
              <a:spcAft>
                <a:spcPct val="0"/>
              </a:spcAft>
              <a:buClr>
                <a:schemeClr val="accent2"/>
              </a:buClr>
              <a:buSzTx/>
              <a:tabLst/>
            </a:pPr>
            <a:r>
              <a:rPr kumimoji="0" lang="en-US" sz="2000" b="0" i="0" u="none" strike="noStrike" cap="none" normalizeH="0" baseline="0" dirty="0" smtClean="0">
                <a:ln>
                  <a:noFill/>
                </a:ln>
                <a:solidFill>
                  <a:schemeClr val="bg1"/>
                </a:solidFill>
                <a:effectLst/>
                <a:latin typeface="Arial" charset="0"/>
              </a:rPr>
              <a:t>CMS</a:t>
            </a:r>
          </a:p>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27" name="TextBox 26"/>
          <p:cNvSpPr txBox="1"/>
          <p:nvPr/>
        </p:nvSpPr>
        <p:spPr>
          <a:xfrm>
            <a:off x="3581400" y="3429000"/>
            <a:ext cx="1295400" cy="646331"/>
          </a:xfrm>
          <a:prstGeom prst="rect">
            <a:avLst/>
          </a:prstGeom>
          <a:noFill/>
        </p:spPr>
        <p:txBody>
          <a:bodyPr wrap="square" rtlCol="0">
            <a:spAutoFit/>
          </a:bodyPr>
          <a:lstStyle/>
          <a:p>
            <a:pPr algn="ctr"/>
            <a:r>
              <a:rPr lang="en-US" dirty="0" smtClean="0">
                <a:solidFill>
                  <a:schemeClr val="bg1"/>
                </a:solidFill>
              </a:rPr>
              <a:t>Part D Plan</a:t>
            </a:r>
            <a:endParaRPr lang="en-US" dirty="0">
              <a:solidFill>
                <a:schemeClr val="bg1"/>
              </a:solidFill>
            </a:endParaRPr>
          </a:p>
        </p:txBody>
      </p:sp>
      <p:sp>
        <p:nvSpPr>
          <p:cNvPr id="31" name="TextBox 30"/>
          <p:cNvSpPr txBox="1"/>
          <p:nvPr/>
        </p:nvSpPr>
        <p:spPr>
          <a:xfrm>
            <a:off x="914400" y="5410200"/>
            <a:ext cx="1905000" cy="646331"/>
          </a:xfrm>
          <a:prstGeom prst="rect">
            <a:avLst/>
          </a:prstGeom>
          <a:noFill/>
        </p:spPr>
        <p:txBody>
          <a:bodyPr wrap="square" rtlCol="0">
            <a:spAutoFit/>
          </a:bodyPr>
          <a:lstStyle/>
          <a:p>
            <a:r>
              <a:rPr lang="en-US" dirty="0" smtClean="0">
                <a:solidFill>
                  <a:schemeClr val="bg1"/>
                </a:solidFill>
              </a:rPr>
              <a:t> Part D Eligibility Subcontractor</a:t>
            </a:r>
            <a:endParaRPr lang="en-US" dirty="0">
              <a:solidFill>
                <a:schemeClr val="bg1"/>
              </a:solidFill>
            </a:endParaRPr>
          </a:p>
        </p:txBody>
      </p:sp>
      <p:sp>
        <p:nvSpPr>
          <p:cNvPr id="34" name="TextBox 33"/>
          <p:cNvSpPr txBox="1"/>
          <p:nvPr/>
        </p:nvSpPr>
        <p:spPr>
          <a:xfrm>
            <a:off x="6553200" y="5410200"/>
            <a:ext cx="1524000" cy="369332"/>
          </a:xfrm>
          <a:prstGeom prst="rect">
            <a:avLst/>
          </a:prstGeom>
          <a:noFill/>
        </p:spPr>
        <p:txBody>
          <a:bodyPr wrap="square" rtlCol="0">
            <a:spAutoFit/>
          </a:bodyPr>
          <a:lstStyle/>
          <a:p>
            <a:r>
              <a:rPr lang="en-US" dirty="0" smtClean="0">
                <a:solidFill>
                  <a:schemeClr val="bg1"/>
                </a:solidFill>
              </a:rPr>
              <a:t>Part D PBM</a:t>
            </a:r>
            <a:endParaRPr lang="en-US" dirty="0">
              <a:solidFill>
                <a:schemeClr val="bg1"/>
              </a:solidFill>
            </a:endParaRPr>
          </a:p>
        </p:txBody>
      </p:sp>
      <p:sp>
        <p:nvSpPr>
          <p:cNvPr id="37" name="TextBox 36"/>
          <p:cNvSpPr txBox="1"/>
          <p:nvPr/>
        </p:nvSpPr>
        <p:spPr>
          <a:xfrm>
            <a:off x="6172200" y="3429000"/>
            <a:ext cx="2362200" cy="646331"/>
          </a:xfrm>
          <a:prstGeom prst="rect">
            <a:avLst/>
          </a:prstGeom>
          <a:noFill/>
        </p:spPr>
        <p:txBody>
          <a:bodyPr wrap="square" rtlCol="0">
            <a:spAutoFit/>
          </a:bodyPr>
          <a:lstStyle/>
          <a:p>
            <a:pPr algn="ctr"/>
            <a:r>
              <a:rPr lang="en-US" i="1" dirty="0" smtClean="0"/>
              <a:t>Various eligibility exchanges exist</a:t>
            </a:r>
            <a:endParaRPr lang="en-US" i="1" dirty="0"/>
          </a:p>
        </p:txBody>
      </p:sp>
      <p:sp>
        <p:nvSpPr>
          <p:cNvPr id="21" name="Flowchart: Process 20"/>
          <p:cNvSpPr/>
          <p:nvPr/>
        </p:nvSpPr>
        <p:spPr bwMode="auto">
          <a:xfrm>
            <a:off x="6629400" y="1295400"/>
            <a:ext cx="16002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cxnSp>
        <p:nvCxnSpPr>
          <p:cNvPr id="22" name="Straight Arrow Connector 21"/>
          <p:cNvCxnSpPr/>
          <p:nvPr/>
        </p:nvCxnSpPr>
        <p:spPr bwMode="auto">
          <a:xfrm flipH="1">
            <a:off x="2971800" y="1447800"/>
            <a:ext cx="1752600" cy="0"/>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a:off x="3048000" y="1828800"/>
            <a:ext cx="1524000" cy="0"/>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H="1" flipV="1">
            <a:off x="2743200" y="2362200"/>
            <a:ext cx="990600" cy="762000"/>
          </a:xfrm>
          <a:prstGeom prst="straightConnector1">
            <a:avLst/>
          </a:prstGeom>
          <a:noFill/>
          <a:ln w="9525" cap="flat" cmpd="sng" algn="ctr">
            <a:solidFill>
              <a:schemeClr val="tx1"/>
            </a:solidFill>
            <a:prstDash val="solid"/>
            <a:round/>
            <a:headEnd type="none" w="med" len="med"/>
            <a:tailEnd type="triangle"/>
          </a:ln>
          <a:effectLst/>
        </p:spPr>
      </p:cxnSp>
      <p:sp>
        <p:nvSpPr>
          <p:cNvPr id="47" name="TextBox 46"/>
          <p:cNvSpPr txBox="1"/>
          <p:nvPr/>
        </p:nvSpPr>
        <p:spPr>
          <a:xfrm>
            <a:off x="6019800" y="1371600"/>
            <a:ext cx="1981200" cy="830997"/>
          </a:xfrm>
          <a:prstGeom prst="rect">
            <a:avLst/>
          </a:prstGeom>
          <a:noFill/>
        </p:spPr>
        <p:txBody>
          <a:bodyPr wrap="square" rtlCol="0">
            <a:spAutoFit/>
          </a:bodyPr>
          <a:lstStyle/>
          <a:p>
            <a:pPr marL="742950" indent="-285750" algn="ctr" fontAlgn="base">
              <a:lnSpc>
                <a:spcPct val="80000"/>
              </a:lnSpc>
              <a:spcBef>
                <a:spcPct val="20000"/>
              </a:spcBef>
              <a:spcAft>
                <a:spcPct val="0"/>
              </a:spcAft>
              <a:buClr>
                <a:schemeClr val="accent2"/>
              </a:buClr>
            </a:pPr>
            <a:r>
              <a:rPr lang="en-US" sz="2000" dirty="0" smtClean="0">
                <a:solidFill>
                  <a:schemeClr val="bg1"/>
                </a:solidFill>
                <a:latin typeface="Arial" charset="0"/>
              </a:rPr>
              <a:t>Qualified SPAP/ ADAP</a:t>
            </a:r>
            <a:endParaRPr lang="en-US" sz="2000" dirty="0">
              <a:solidFill>
                <a:schemeClr val="bg1"/>
              </a:solidFill>
              <a:latin typeface="Arial" charset="0"/>
            </a:endParaRPr>
          </a:p>
        </p:txBody>
      </p:sp>
      <p:sp>
        <p:nvSpPr>
          <p:cNvPr id="49" name="Flowchart: Process 48"/>
          <p:cNvSpPr/>
          <p:nvPr/>
        </p:nvSpPr>
        <p:spPr bwMode="auto">
          <a:xfrm>
            <a:off x="4648200" y="1295400"/>
            <a:ext cx="1524000" cy="1066800"/>
          </a:xfrm>
          <a:prstGeom prst="flowChartProcess">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tabLst/>
            </a:pPr>
            <a:endParaRPr kumimoji="0" lang="en-US" sz="2000" b="0" i="0" u="none" strike="noStrike" cap="none" normalizeH="0" baseline="0" dirty="0" smtClean="0">
              <a:ln>
                <a:noFill/>
              </a:ln>
              <a:solidFill>
                <a:schemeClr val="bg1"/>
              </a:solidFill>
              <a:effectLst/>
              <a:latin typeface="Arial" charset="0"/>
            </a:endParaRPr>
          </a:p>
        </p:txBody>
      </p:sp>
      <p:sp>
        <p:nvSpPr>
          <p:cNvPr id="51" name="TextBox 50"/>
          <p:cNvSpPr txBox="1"/>
          <p:nvPr/>
        </p:nvSpPr>
        <p:spPr>
          <a:xfrm>
            <a:off x="4876800" y="1447800"/>
            <a:ext cx="1524000" cy="646331"/>
          </a:xfrm>
          <a:prstGeom prst="rect">
            <a:avLst/>
          </a:prstGeom>
          <a:noFill/>
        </p:spPr>
        <p:txBody>
          <a:bodyPr wrap="square" rtlCol="0">
            <a:spAutoFit/>
          </a:bodyPr>
          <a:lstStyle/>
          <a:p>
            <a:r>
              <a:rPr lang="en-US" dirty="0" smtClean="0">
                <a:solidFill>
                  <a:schemeClr val="bg1"/>
                </a:solidFill>
              </a:rPr>
              <a:t>Q/S/A Processor</a:t>
            </a:r>
            <a:endParaRPr lang="en-US" dirty="0">
              <a:solidFill>
                <a:schemeClr val="bg1"/>
              </a:solidFill>
            </a:endParaRPr>
          </a:p>
        </p:txBody>
      </p:sp>
      <p:cxnSp>
        <p:nvCxnSpPr>
          <p:cNvPr id="53" name="Straight Arrow Connector 52"/>
          <p:cNvCxnSpPr/>
          <p:nvPr/>
        </p:nvCxnSpPr>
        <p:spPr bwMode="auto">
          <a:xfrm flipH="1">
            <a:off x="6172200" y="1524000"/>
            <a:ext cx="457200" cy="0"/>
          </a:xfrm>
          <a:prstGeom prst="straightConnector1">
            <a:avLst/>
          </a:prstGeom>
          <a:noFill/>
          <a:ln w="9525"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a:off x="6172200" y="1905000"/>
            <a:ext cx="457200" cy="0"/>
          </a:xfrm>
          <a:prstGeom prst="straightConnector1">
            <a:avLst/>
          </a:prstGeom>
          <a:noFill/>
          <a:ln w="9525" cap="flat" cmpd="sng" algn="ctr">
            <a:solidFill>
              <a:schemeClr val="tx1"/>
            </a:solidFill>
            <a:prstDash val="solid"/>
            <a:round/>
            <a:headEnd type="none" w="med" len="med"/>
            <a:tailEnd type="triangle"/>
          </a:ln>
          <a:effectLst/>
        </p:spPr>
      </p:cxnSp>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Top Reasons Why Transactions Fail</a:t>
            </a:r>
            <a:endParaRPr lang="en-US" sz="2800" b="1" dirty="0"/>
          </a:p>
        </p:txBody>
      </p:sp>
      <p:sp>
        <p:nvSpPr>
          <p:cNvPr id="3" name="Content Placeholder 2"/>
          <p:cNvSpPr>
            <a:spLocks noGrp="1"/>
          </p:cNvSpPr>
          <p:nvPr>
            <p:ph idx="1"/>
          </p:nvPr>
        </p:nvSpPr>
        <p:spPr>
          <a:xfrm>
            <a:off x="685800" y="1143000"/>
            <a:ext cx="7772400" cy="5334000"/>
          </a:xfrm>
        </p:spPr>
        <p:txBody>
          <a:bodyPr/>
          <a:lstStyle/>
          <a:p>
            <a:r>
              <a:rPr lang="en-US" sz="2000" dirty="0" smtClean="0"/>
              <a:t>SPAPs/ADAPs allowing pharmacies to process with data elements different than the COB contractor</a:t>
            </a:r>
          </a:p>
          <a:p>
            <a:r>
              <a:rPr lang="en-US" sz="2000" dirty="0" smtClean="0"/>
              <a:t>COB contractor has additional records for SPAPs/ADAPs that are marked as non-qualified</a:t>
            </a:r>
          </a:p>
          <a:p>
            <a:r>
              <a:rPr lang="en-US" sz="2000" dirty="0" smtClean="0"/>
              <a:t>SPAP/ADAP forgets to tell COBC about a change in PBM</a:t>
            </a:r>
          </a:p>
          <a:p>
            <a:r>
              <a:rPr lang="en-US" sz="2000" dirty="0" smtClean="0"/>
              <a:t>SPAP/ADAP forgets to tell COBC about change in member ID</a:t>
            </a:r>
          </a:p>
          <a:p>
            <a:r>
              <a:rPr lang="en-US" sz="2000" dirty="0" smtClean="0"/>
              <a:t>Part D Plan or eligibility contractor may modify COB data before it goes to PBM and therefore, no match is found</a:t>
            </a:r>
          </a:p>
          <a:p>
            <a:r>
              <a:rPr lang="en-US" sz="2000" dirty="0" smtClean="0"/>
              <a:t>Eligibility data can be out of sync or delayed due to timing of data transfer</a:t>
            </a:r>
          </a:p>
          <a:p>
            <a:endParaRPr lang="en-US" sz="2400" dirty="0" smtClean="0"/>
          </a:p>
          <a:p>
            <a:endParaRPr lang="en-US" sz="2400" dirty="0" smtClean="0"/>
          </a:p>
          <a:p>
            <a:endParaRPr lang="en-US" sz="2400"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Objectives</a:t>
            </a:r>
            <a:endParaRPr lang="en-US" sz="2800" b="1" dirty="0"/>
          </a:p>
        </p:txBody>
      </p:sp>
      <p:sp>
        <p:nvSpPr>
          <p:cNvPr id="3" name="Content Placeholder 2"/>
          <p:cNvSpPr>
            <a:spLocks noGrp="1"/>
          </p:cNvSpPr>
          <p:nvPr>
            <p:ph idx="1"/>
          </p:nvPr>
        </p:nvSpPr>
        <p:spPr>
          <a:xfrm>
            <a:off x="533400" y="1143000"/>
            <a:ext cx="7772400" cy="4953000"/>
          </a:xfrm>
        </p:spPr>
        <p:txBody>
          <a:bodyPr/>
          <a:lstStyle/>
          <a:p>
            <a:r>
              <a:rPr lang="en-US" sz="2000" dirty="0" smtClean="0"/>
              <a:t>Upon completion of this webinar participants will be able to:</a:t>
            </a:r>
          </a:p>
          <a:p>
            <a:pPr lvl="1"/>
            <a:r>
              <a:rPr lang="en-US" sz="1800" dirty="0" smtClean="0"/>
              <a:t>Articulate why providing supplemental claim payments to the Transaction Facilitator is important to the SPAP/ADAP</a:t>
            </a:r>
          </a:p>
          <a:p>
            <a:pPr lvl="1"/>
            <a:r>
              <a:rPr lang="en-US" sz="1800" dirty="0" smtClean="0"/>
              <a:t>Describe the reasons why supplemental claims might not be transmitted to the Part D Plan</a:t>
            </a:r>
          </a:p>
          <a:p>
            <a:pPr lvl="1"/>
            <a:r>
              <a:rPr lang="en-US" sz="1800" dirty="0" smtClean="0"/>
              <a:t>Describe the reasons why the Part D Plan may apply qualified supplemental claims to PLRO (reduce TrOOP)</a:t>
            </a:r>
          </a:p>
          <a:p>
            <a:pPr lvl="1"/>
            <a:r>
              <a:rPr lang="en-US" sz="1800" dirty="0" smtClean="0"/>
              <a:t>Identify what method is necessary for their plan to transmit their supplemental payment to the Transaction Facilitator</a:t>
            </a:r>
          </a:p>
          <a:p>
            <a:pPr lvl="1"/>
            <a:r>
              <a:rPr lang="en-US" sz="1800" dirty="0" smtClean="0"/>
              <a:t>Describe how the </a:t>
            </a:r>
            <a:r>
              <a:rPr lang="en-US" sz="1800" dirty="0" err="1" smtClean="0"/>
              <a:t>SPAP</a:t>
            </a:r>
            <a:r>
              <a:rPr lang="en-US" sz="1800" dirty="0" smtClean="0"/>
              <a:t>/</a:t>
            </a:r>
            <a:r>
              <a:rPr lang="en-US" sz="1800" dirty="0" err="1" smtClean="0"/>
              <a:t>ADAP</a:t>
            </a:r>
            <a:r>
              <a:rPr lang="en-US" sz="1800" dirty="0" smtClean="0"/>
              <a:t> Unique BIN-</a:t>
            </a:r>
            <a:r>
              <a:rPr lang="en-US" sz="1800" dirty="0" err="1" smtClean="0"/>
              <a:t>PCN</a:t>
            </a:r>
            <a:r>
              <a:rPr lang="en-US" sz="1800" dirty="0" smtClean="0"/>
              <a:t> table will be used</a:t>
            </a:r>
          </a:p>
          <a:p>
            <a:pPr lvl="1"/>
            <a:r>
              <a:rPr lang="en-US" sz="1800" dirty="0" smtClean="0"/>
              <a:t>Know how to verify their supplemental unique BIN-</a:t>
            </a:r>
            <a:r>
              <a:rPr lang="en-US" sz="1800" dirty="0" err="1" smtClean="0"/>
              <a:t>PCN</a:t>
            </a:r>
            <a:r>
              <a:rPr lang="en-US" sz="1800" dirty="0" smtClean="0"/>
              <a:t> on the SPAP/ADAP table </a:t>
            </a:r>
          </a:p>
          <a:p>
            <a:pPr lvl="1"/>
            <a:r>
              <a:rPr lang="en-US" sz="1800" dirty="0" smtClean="0"/>
              <a:t>Know how to provide feedback on their unique BIN-</a:t>
            </a:r>
            <a:r>
              <a:rPr lang="en-US" sz="1800" dirty="0" err="1" smtClean="0"/>
              <a:t>PCN</a:t>
            </a:r>
            <a:r>
              <a:rPr lang="en-US" sz="1800" dirty="0" smtClean="0"/>
              <a:t> information</a:t>
            </a:r>
          </a:p>
          <a:p>
            <a:pPr lvl="1"/>
            <a:endParaRPr lang="en-US" dirty="0" smtClean="0"/>
          </a:p>
          <a:p>
            <a:endParaRPr lang="en-US" dirty="0"/>
          </a:p>
        </p:txBody>
      </p:sp>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295400"/>
            <a:ext cx="4040188" cy="762001"/>
          </a:xfrm>
        </p:spPr>
        <p:txBody>
          <a:bodyPr/>
          <a:lstStyle/>
          <a:p>
            <a:r>
              <a:rPr lang="en-US" dirty="0" smtClean="0"/>
              <a:t>MATCHED AT</a:t>
            </a:r>
          </a:p>
          <a:p>
            <a:r>
              <a:rPr lang="en-US" dirty="0" smtClean="0"/>
              <a:t> Transaction Facilitator	</a:t>
            </a:r>
            <a:endParaRPr lang="en-US" dirty="0"/>
          </a:p>
        </p:txBody>
      </p:sp>
      <p:sp>
        <p:nvSpPr>
          <p:cNvPr id="5" name="Text Placeholder 4"/>
          <p:cNvSpPr>
            <a:spLocks noGrp="1"/>
          </p:cNvSpPr>
          <p:nvPr>
            <p:ph type="body" idx="12"/>
          </p:nvPr>
        </p:nvSpPr>
        <p:spPr>
          <a:xfrm>
            <a:off x="3124200" y="2743200"/>
            <a:ext cx="4040188" cy="304801"/>
          </a:xfrm>
        </p:spPr>
        <p:txBody>
          <a:bodyPr/>
          <a:lstStyle/>
          <a:p>
            <a:r>
              <a:rPr lang="en-US" dirty="0" smtClean="0"/>
              <a:t>MATCHED AT PART D</a:t>
            </a:r>
            <a:endParaRPr lang="en-US" dirty="0"/>
          </a:p>
        </p:txBody>
      </p:sp>
      <p:sp>
        <p:nvSpPr>
          <p:cNvPr id="6" name="Title 5"/>
          <p:cNvSpPr>
            <a:spLocks noGrp="1"/>
          </p:cNvSpPr>
          <p:nvPr>
            <p:ph type="title"/>
          </p:nvPr>
        </p:nvSpPr>
        <p:spPr>
          <a:xfrm>
            <a:off x="1905000" y="304800"/>
            <a:ext cx="5943600" cy="1068162"/>
          </a:xfrm>
        </p:spPr>
        <p:txBody>
          <a:bodyPr/>
          <a:lstStyle/>
          <a:p>
            <a:r>
              <a:rPr lang="en-US" sz="2800" b="1" dirty="0" smtClean="0">
                <a:solidFill>
                  <a:schemeClr val="accent6"/>
                </a:solidFill>
              </a:rPr>
              <a:t>Matched Records</a:t>
            </a:r>
            <a:r>
              <a:rPr lang="en-US" dirty="0" smtClean="0"/>
              <a:t>	</a:t>
            </a:r>
            <a:endParaRPr lang="en-US" dirty="0"/>
          </a:p>
        </p:txBody>
      </p:sp>
      <p:sp>
        <p:nvSpPr>
          <p:cNvPr id="10" name="Rounded Rectangle 9"/>
          <p:cNvSpPr/>
          <p:nvPr/>
        </p:nvSpPr>
        <p:spPr bwMode="auto">
          <a:xfrm>
            <a:off x="381000" y="2209800"/>
            <a:ext cx="1600200" cy="1143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3" name="5-Point Star 22"/>
          <p:cNvSpPr/>
          <p:nvPr/>
        </p:nvSpPr>
        <p:spPr bwMode="auto">
          <a:xfrm>
            <a:off x="3276600" y="3505200"/>
            <a:ext cx="2590800" cy="1752600"/>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4" name="Rectangle 23"/>
          <p:cNvSpPr/>
          <p:nvPr/>
        </p:nvSpPr>
        <p:spPr>
          <a:xfrm>
            <a:off x="3733800" y="4191000"/>
            <a:ext cx="1725165" cy="523220"/>
          </a:xfrm>
          <a:prstGeom prst="rect">
            <a:avLst/>
          </a:prstGeom>
          <a:noFill/>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Success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066800" y="5257800"/>
            <a:ext cx="6934200" cy="646331"/>
          </a:xfrm>
          <a:prstGeom prst="rect">
            <a:avLst/>
          </a:prstGeom>
          <a:noFill/>
        </p:spPr>
        <p:txBody>
          <a:bodyPr wrap="square" rtlCol="0">
            <a:spAutoFit/>
          </a:bodyPr>
          <a:lstStyle/>
          <a:p>
            <a:r>
              <a:rPr lang="en-US" i="1" dirty="0" smtClean="0">
                <a:solidFill>
                  <a:srgbClr val="FF0000"/>
                </a:solidFill>
              </a:rPr>
              <a:t> Dollars from supplemental payer count towards TrOOP.  Member moves through Part D benefit, appropriately.</a:t>
            </a:r>
            <a:endParaRPr lang="en-US" i="1" dirty="0">
              <a:solidFill>
                <a:srgbClr val="FF0000"/>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4040188" cy="685801"/>
          </a:xfrm>
        </p:spPr>
        <p:txBody>
          <a:bodyPr/>
          <a:lstStyle/>
          <a:p>
            <a:r>
              <a:rPr lang="en-US" dirty="0" err="1" smtClean="0"/>
              <a:t>NoN</a:t>
            </a:r>
            <a:r>
              <a:rPr lang="en-US" dirty="0" smtClean="0"/>
              <a:t>-MATCHED AT </a:t>
            </a:r>
          </a:p>
          <a:p>
            <a:r>
              <a:rPr lang="en-US" dirty="0" smtClean="0"/>
              <a:t>Transaction Facilitator	</a:t>
            </a:r>
            <a:endParaRPr lang="en-US" dirty="0"/>
          </a:p>
        </p:txBody>
      </p:sp>
      <p:sp>
        <p:nvSpPr>
          <p:cNvPr id="5" name="Text Placeholder 4"/>
          <p:cNvSpPr>
            <a:spLocks noGrp="1"/>
          </p:cNvSpPr>
          <p:nvPr>
            <p:ph type="body" idx="12"/>
          </p:nvPr>
        </p:nvSpPr>
        <p:spPr/>
        <p:txBody>
          <a:bodyPr/>
          <a:lstStyle/>
          <a:p>
            <a:r>
              <a:rPr lang="en-US" dirty="0" err="1" smtClean="0"/>
              <a:t>NoN</a:t>
            </a:r>
            <a:r>
              <a:rPr lang="en-US" dirty="0" smtClean="0"/>
              <a:t>-MATCHED AT PART D</a:t>
            </a:r>
            <a:endParaRPr lang="en-US" dirty="0"/>
          </a:p>
        </p:txBody>
      </p:sp>
      <p:sp>
        <p:nvSpPr>
          <p:cNvPr id="6" name="Title 5"/>
          <p:cNvSpPr>
            <a:spLocks noGrp="1"/>
          </p:cNvSpPr>
          <p:nvPr>
            <p:ph type="title"/>
          </p:nvPr>
        </p:nvSpPr>
        <p:spPr>
          <a:xfrm>
            <a:off x="1600200" y="228600"/>
            <a:ext cx="6477000" cy="639762"/>
          </a:xfrm>
        </p:spPr>
        <p:txBody>
          <a:bodyPr/>
          <a:lstStyle/>
          <a:p>
            <a:r>
              <a:rPr lang="en-US" sz="2800" b="1" dirty="0" smtClean="0">
                <a:solidFill>
                  <a:schemeClr val="accent6"/>
                </a:solidFill>
              </a:rPr>
              <a:t>Non-Matched Records</a:t>
            </a:r>
            <a:r>
              <a:rPr lang="en-US" dirty="0" smtClean="0"/>
              <a:t>	</a:t>
            </a:r>
            <a:endParaRPr lang="en-US" dirty="0"/>
          </a:p>
        </p:txBody>
      </p:sp>
      <p:sp>
        <p:nvSpPr>
          <p:cNvPr id="10" name="Rounded Rectangle 9"/>
          <p:cNvSpPr/>
          <p:nvPr/>
        </p:nvSpPr>
        <p:spPr bwMode="auto">
          <a:xfrm>
            <a:off x="381000" y="2209800"/>
            <a:ext cx="1600200" cy="1143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381000" y="2438400"/>
            <a:ext cx="4495800" cy="646331"/>
          </a:xfrm>
          <a:prstGeom prst="rect">
            <a:avLst/>
          </a:prstGeom>
          <a:noFill/>
        </p:spPr>
        <p:txBody>
          <a:bodyPr wrap="square" rtlCol="0">
            <a:spAutoFit/>
          </a:bodyPr>
          <a:lstStyle/>
          <a:p>
            <a:r>
              <a:rPr lang="en-US" dirty="0" smtClean="0"/>
              <a:t> Transactions ‘fall on the floor’ or are dropped from the process	</a:t>
            </a:r>
            <a:endParaRPr lang="en-US" dirty="0"/>
          </a:p>
        </p:txBody>
      </p:sp>
      <p:sp>
        <p:nvSpPr>
          <p:cNvPr id="23" name="TextBox 22"/>
          <p:cNvSpPr txBox="1"/>
          <p:nvPr/>
        </p:nvSpPr>
        <p:spPr>
          <a:xfrm>
            <a:off x="4648200" y="2362200"/>
            <a:ext cx="4191000" cy="923330"/>
          </a:xfrm>
          <a:prstGeom prst="rect">
            <a:avLst/>
          </a:prstGeom>
          <a:noFill/>
        </p:spPr>
        <p:txBody>
          <a:bodyPr wrap="square" rtlCol="0">
            <a:spAutoFit/>
          </a:bodyPr>
          <a:lstStyle/>
          <a:p>
            <a:r>
              <a:rPr lang="en-US" dirty="0" smtClean="0"/>
              <a:t>Get applied towards PLRO and reduce TROOP.</a:t>
            </a:r>
          </a:p>
          <a:p>
            <a:endParaRPr lang="en-US" dirty="0"/>
          </a:p>
        </p:txBody>
      </p:sp>
      <p:sp>
        <p:nvSpPr>
          <p:cNvPr id="24" name="Explosion 1 23"/>
          <p:cNvSpPr/>
          <p:nvPr/>
        </p:nvSpPr>
        <p:spPr bwMode="auto">
          <a:xfrm>
            <a:off x="1066800" y="3124200"/>
            <a:ext cx="1905000" cy="1143000"/>
          </a:xfrm>
          <a:prstGeom prst="irregularSeal1">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7" name="Explosion 1 26"/>
          <p:cNvSpPr/>
          <p:nvPr/>
        </p:nvSpPr>
        <p:spPr bwMode="auto">
          <a:xfrm>
            <a:off x="4724400" y="3352800"/>
            <a:ext cx="1905000" cy="1143000"/>
          </a:xfrm>
          <a:prstGeom prst="irregularSeal1">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676400" y="3581400"/>
            <a:ext cx="1143000" cy="369332"/>
          </a:xfrm>
          <a:prstGeom prst="rect">
            <a:avLst/>
          </a:prstGeom>
          <a:noFill/>
        </p:spPr>
        <p:txBody>
          <a:bodyPr wrap="square" rtlCol="0">
            <a:spAutoFit/>
          </a:bodyPr>
          <a:lstStyle/>
          <a:p>
            <a:r>
              <a:rPr lang="en-US" b="1" dirty="0" smtClean="0">
                <a:solidFill>
                  <a:srgbClr val="FF0000"/>
                </a:solidFill>
              </a:rPr>
              <a:t>FAIL !!</a:t>
            </a:r>
            <a:endParaRPr lang="en-US" b="1" dirty="0">
              <a:solidFill>
                <a:srgbClr val="FF0000"/>
              </a:solidFill>
            </a:endParaRPr>
          </a:p>
        </p:txBody>
      </p:sp>
      <p:sp>
        <p:nvSpPr>
          <p:cNvPr id="25" name="TextBox 24"/>
          <p:cNvSpPr txBox="1"/>
          <p:nvPr/>
        </p:nvSpPr>
        <p:spPr>
          <a:xfrm>
            <a:off x="5105400" y="3733800"/>
            <a:ext cx="1143000" cy="369332"/>
          </a:xfrm>
          <a:prstGeom prst="rect">
            <a:avLst/>
          </a:prstGeom>
          <a:noFill/>
        </p:spPr>
        <p:txBody>
          <a:bodyPr wrap="square" rtlCol="0">
            <a:spAutoFit/>
          </a:bodyPr>
          <a:lstStyle/>
          <a:p>
            <a:r>
              <a:rPr lang="en-US" b="1" dirty="0" smtClean="0">
                <a:solidFill>
                  <a:srgbClr val="FF0000"/>
                </a:solidFill>
              </a:rPr>
              <a:t>FAIL !!</a:t>
            </a:r>
            <a:endParaRPr lang="en-US" b="1" dirty="0">
              <a:solidFill>
                <a:srgbClr val="FF0000"/>
              </a:solidFill>
            </a:endParaRPr>
          </a:p>
        </p:txBody>
      </p:sp>
      <p:sp>
        <p:nvSpPr>
          <p:cNvPr id="12" name="TextBox 11"/>
          <p:cNvSpPr txBox="1"/>
          <p:nvPr/>
        </p:nvSpPr>
        <p:spPr>
          <a:xfrm>
            <a:off x="685800" y="5029200"/>
            <a:ext cx="8229600" cy="923330"/>
          </a:xfrm>
          <a:prstGeom prst="rect">
            <a:avLst/>
          </a:prstGeom>
          <a:noFill/>
        </p:spPr>
        <p:txBody>
          <a:bodyPr wrap="square" rtlCol="0">
            <a:spAutoFit/>
          </a:bodyPr>
          <a:lstStyle/>
          <a:p>
            <a:r>
              <a:rPr lang="en-US" i="1" dirty="0" smtClean="0">
                <a:solidFill>
                  <a:srgbClr val="FF0000"/>
                </a:solidFill>
              </a:rPr>
              <a:t>Both of these situations can cause negative financial hardship on SPAPs/ADAPs when Part D claims are adjusted because of the limited liability for reconciliation on these claims.</a:t>
            </a:r>
            <a:endParaRPr lang="en-US" i="1" dirty="0">
              <a:solidFill>
                <a:srgbClr val="FF0000"/>
              </a:solidFill>
            </a:endParaRP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895600" y="1905000"/>
            <a:ext cx="5715000" cy="1524000"/>
          </a:xfrm>
        </p:spPr>
        <p:txBody>
          <a:bodyPr>
            <a:normAutofit fontScale="85000" lnSpcReduction="20000"/>
          </a:bodyPr>
          <a:lstStyle/>
          <a:p>
            <a:r>
              <a:rPr lang="en-US" dirty="0" smtClean="0"/>
              <a:t>ID number on COB file not matching incoming claim data</a:t>
            </a:r>
          </a:p>
          <a:p>
            <a:pPr lvl="1"/>
            <a:r>
              <a:rPr lang="en-US" dirty="0" smtClean="0"/>
              <a:t>Cardholder ID submitted on file included person code, however person code is a </a:t>
            </a:r>
            <a:r>
              <a:rPr lang="en-US" smtClean="0"/>
              <a:t>separate field </a:t>
            </a:r>
            <a:r>
              <a:rPr lang="en-US" dirty="0" smtClean="0"/>
              <a:t>in claims submission.</a:t>
            </a:r>
            <a:endParaRPr lang="en-US" dirty="0"/>
          </a:p>
        </p:txBody>
      </p:sp>
      <p:sp>
        <p:nvSpPr>
          <p:cNvPr id="18" name="Content Placeholder 7"/>
          <p:cNvSpPr>
            <a:spLocks noGrp="1"/>
          </p:cNvSpPr>
          <p:nvPr>
            <p:ph sz="half" idx="2"/>
          </p:nvPr>
        </p:nvSpPr>
        <p:spPr>
          <a:xfrm>
            <a:off x="3048000" y="3733800"/>
            <a:ext cx="5715000" cy="1524000"/>
          </a:xfrm>
        </p:spPr>
        <p:txBody>
          <a:bodyPr>
            <a:normAutofit lnSpcReduction="10000"/>
          </a:bodyPr>
          <a:lstStyle/>
          <a:p>
            <a:r>
              <a:rPr lang="en-US" sz="2600" dirty="0" smtClean="0"/>
              <a:t>ID number on COB file not matching incoming claim data</a:t>
            </a:r>
          </a:p>
          <a:p>
            <a:pPr lvl="1"/>
            <a:r>
              <a:rPr lang="en-US" sz="2000" dirty="0" smtClean="0"/>
              <a:t>ID numbers changed mid-year and new ID number overlaid COBC data</a:t>
            </a:r>
            <a:r>
              <a:rPr lang="en-US" dirty="0" smtClean="0"/>
              <a:t>	</a:t>
            </a:r>
          </a:p>
          <a:p>
            <a:endParaRPr lang="en-US" dirty="0" smtClean="0"/>
          </a:p>
          <a:p>
            <a:pPr lvl="1"/>
            <a:endParaRPr lang="en-US" dirty="0"/>
          </a:p>
        </p:txBody>
      </p:sp>
      <p:sp>
        <p:nvSpPr>
          <p:cNvPr id="6" name="Title 5"/>
          <p:cNvSpPr>
            <a:spLocks noGrp="1"/>
          </p:cNvSpPr>
          <p:nvPr>
            <p:ph type="title"/>
          </p:nvPr>
        </p:nvSpPr>
        <p:spPr>
          <a:xfrm>
            <a:off x="1828800" y="228600"/>
            <a:ext cx="6477000" cy="990600"/>
          </a:xfrm>
        </p:spPr>
        <p:txBody>
          <a:bodyPr>
            <a:noAutofit/>
          </a:bodyPr>
          <a:lstStyle/>
          <a:p>
            <a:r>
              <a:rPr lang="en-US" sz="2800" b="1" dirty="0" smtClean="0">
                <a:solidFill>
                  <a:schemeClr val="accent6"/>
                </a:solidFill>
              </a:rPr>
              <a:t>Let’s Take a Look at Problems That Have Surfaced with Supplemental TrOOP</a:t>
            </a:r>
            <a:endParaRPr lang="en-US" sz="2800" b="1" dirty="0">
              <a:solidFill>
                <a:schemeClr val="accent6"/>
              </a:solidFill>
            </a:endParaRPr>
          </a:p>
        </p:txBody>
      </p:sp>
      <p:sp>
        <p:nvSpPr>
          <p:cNvPr id="15" name="TextBox 14"/>
          <p:cNvSpPr txBox="1"/>
          <p:nvPr/>
        </p:nvSpPr>
        <p:spPr>
          <a:xfrm>
            <a:off x="457200" y="1905000"/>
            <a:ext cx="2362200" cy="830997"/>
          </a:xfrm>
          <a:prstGeom prst="rect">
            <a:avLst/>
          </a:prstGeom>
          <a:noFill/>
        </p:spPr>
        <p:txBody>
          <a:bodyPr wrap="square" rtlCol="0">
            <a:spAutoFit/>
          </a:bodyPr>
          <a:lstStyle/>
          <a:p>
            <a:r>
              <a:rPr lang="en-US" sz="2400" dirty="0" smtClean="0"/>
              <a:t>Qualified CMS</a:t>
            </a:r>
          </a:p>
          <a:p>
            <a:r>
              <a:rPr lang="en-US" sz="2400" dirty="0" smtClean="0"/>
              <a:t>SPAP #1</a:t>
            </a:r>
            <a:endParaRPr lang="en-US" sz="2400" dirty="0"/>
          </a:p>
        </p:txBody>
      </p:sp>
      <p:sp>
        <p:nvSpPr>
          <p:cNvPr id="17" name="TextBox 16"/>
          <p:cNvSpPr txBox="1"/>
          <p:nvPr/>
        </p:nvSpPr>
        <p:spPr>
          <a:xfrm>
            <a:off x="533400" y="3733800"/>
            <a:ext cx="2362200" cy="1200329"/>
          </a:xfrm>
          <a:prstGeom prst="rect">
            <a:avLst/>
          </a:prstGeom>
          <a:noFill/>
        </p:spPr>
        <p:txBody>
          <a:bodyPr wrap="square" rtlCol="0">
            <a:spAutoFit/>
          </a:bodyPr>
          <a:lstStyle/>
          <a:p>
            <a:r>
              <a:rPr lang="en-US" sz="2400" dirty="0" smtClean="0"/>
              <a:t>Qualified CMS </a:t>
            </a:r>
          </a:p>
          <a:p>
            <a:r>
              <a:rPr lang="en-US" sz="2400" dirty="0" smtClean="0"/>
              <a:t>SPAP #2 and #3</a:t>
            </a:r>
            <a:endParaRPr lang="en-US" sz="2400" dirty="0"/>
          </a:p>
        </p:txBody>
      </p:sp>
      <p:sp>
        <p:nvSpPr>
          <p:cNvPr id="20" name="TextBox 19"/>
          <p:cNvSpPr txBox="1"/>
          <p:nvPr/>
        </p:nvSpPr>
        <p:spPr>
          <a:xfrm>
            <a:off x="457200" y="5410200"/>
            <a:ext cx="8077200" cy="369332"/>
          </a:xfrm>
          <a:prstGeom prst="rect">
            <a:avLst/>
          </a:prstGeom>
          <a:noFill/>
        </p:spPr>
        <p:txBody>
          <a:bodyPr wrap="square" rtlCol="0">
            <a:spAutoFit/>
          </a:bodyPr>
          <a:lstStyle/>
          <a:p>
            <a:r>
              <a:rPr lang="en-US" dirty="0" smtClean="0"/>
              <a:t>	</a:t>
            </a:r>
            <a:endParaRPr lang="en-US" dirty="0"/>
          </a:p>
        </p:txBody>
      </p:sp>
      <p:sp>
        <p:nvSpPr>
          <p:cNvPr id="9" name="TextBox 8"/>
          <p:cNvSpPr txBox="1"/>
          <p:nvPr/>
        </p:nvSpPr>
        <p:spPr>
          <a:xfrm>
            <a:off x="381000" y="5410200"/>
            <a:ext cx="8229600" cy="954107"/>
          </a:xfrm>
          <a:prstGeom prst="rect">
            <a:avLst/>
          </a:prstGeom>
          <a:noFill/>
        </p:spPr>
        <p:txBody>
          <a:bodyPr wrap="square" rtlCol="0">
            <a:spAutoFit/>
          </a:bodyPr>
          <a:lstStyle/>
          <a:p>
            <a:r>
              <a:rPr lang="en-US" sz="1400" i="1" dirty="0" smtClean="0">
                <a:solidFill>
                  <a:srgbClr val="FF0000"/>
                </a:solidFill>
              </a:rPr>
              <a:t>In one case, over 225,000 beneficiaries were impacted for TrOOP when an ID number change was made in 2010.  This resulted in claims being automatically reprocessed TWICE by PBMs for dates of service all the way back to 2006.  Members were not in the catastrophic benefit phase and were found to be hanging in the coverage gap or the initial coverage limit, in error.</a:t>
            </a:r>
            <a:endParaRPr lang="en-US" sz="1400" i="1" dirty="0">
              <a:solidFill>
                <a:srgbClr val="FF0000"/>
              </a:solidFill>
            </a:endParaRP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533400" y="1752600"/>
            <a:ext cx="8610600" cy="1676400"/>
          </a:xfrm>
        </p:spPr>
        <p:txBody>
          <a:bodyPr/>
          <a:lstStyle/>
          <a:p>
            <a:r>
              <a:rPr lang="en-US" sz="3200" b="1" dirty="0" smtClean="0">
                <a:solidFill>
                  <a:schemeClr val="bg2"/>
                </a:solidFill>
              </a:rPr>
              <a:t>Changes Made by CMS in 2011 to </a:t>
            </a:r>
            <a:br>
              <a:rPr lang="en-US" sz="3200" b="1" dirty="0" smtClean="0">
                <a:solidFill>
                  <a:schemeClr val="bg2"/>
                </a:solidFill>
              </a:rPr>
            </a:br>
            <a:r>
              <a:rPr lang="en-US" sz="3200" b="1" dirty="0" smtClean="0">
                <a:solidFill>
                  <a:schemeClr val="bg2"/>
                </a:solidFill>
              </a:rPr>
              <a:t>Support More Efficient Data Matching </a:t>
            </a:r>
            <a:r>
              <a:rPr lang="en-US" sz="4000" b="1" dirty="0" smtClean="0">
                <a:solidFill>
                  <a:schemeClr val="bg2"/>
                </a:solidFill>
              </a:rPr>
              <a:t>	</a:t>
            </a:r>
            <a:endParaRPr lang="en-US" sz="1800" b="1" dirty="0" smtClean="0">
              <a:solidFill>
                <a:schemeClr val="bg2"/>
              </a:solidFill>
            </a:endParaRPr>
          </a:p>
        </p:txBody>
      </p:sp>
      <p:sp>
        <p:nvSpPr>
          <p:cNvPr id="16387" name="Rectangle 5"/>
          <p:cNvSpPr>
            <a:spLocks noGrp="1" noChangeArrowheads="1"/>
          </p:cNvSpPr>
          <p:nvPr>
            <p:ph type="subTitle" idx="1"/>
          </p:nvPr>
        </p:nvSpPr>
        <p:spPr>
          <a:xfrm>
            <a:off x="381000" y="3505200"/>
            <a:ext cx="7848600" cy="17526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CMS “Locked down” SPAP/ADAP records</a:t>
            </a:r>
            <a:endParaRPr lang="en-US" sz="2800" b="1" dirty="0"/>
          </a:p>
        </p:txBody>
      </p:sp>
      <p:sp>
        <p:nvSpPr>
          <p:cNvPr id="3" name="Content Placeholder 2"/>
          <p:cNvSpPr>
            <a:spLocks noGrp="1"/>
          </p:cNvSpPr>
          <p:nvPr>
            <p:ph idx="1"/>
          </p:nvPr>
        </p:nvSpPr>
        <p:spPr>
          <a:xfrm>
            <a:off x="685800" y="1447800"/>
            <a:ext cx="7772400" cy="4648200"/>
          </a:xfrm>
        </p:spPr>
        <p:txBody>
          <a:bodyPr/>
          <a:lstStyle/>
          <a:p>
            <a:r>
              <a:rPr lang="en-US" sz="2400" dirty="0" smtClean="0"/>
              <a:t>In 2011, CMS instructed their COB contractor to only allow updates by an </a:t>
            </a:r>
            <a:r>
              <a:rPr lang="en-US" sz="2400" dirty="0" err="1" smtClean="0"/>
              <a:t>SPAP</a:t>
            </a:r>
            <a:r>
              <a:rPr lang="en-US" sz="2400" dirty="0" smtClean="0"/>
              <a:t> or </a:t>
            </a:r>
            <a:r>
              <a:rPr lang="en-US" sz="2400" dirty="0" err="1" smtClean="0"/>
              <a:t>ADAP</a:t>
            </a:r>
            <a:r>
              <a:rPr lang="en-US" sz="2400" dirty="0" smtClean="0"/>
              <a:t> to OHI/COB records for SPAPs or </a:t>
            </a:r>
            <a:r>
              <a:rPr lang="en-US" sz="2400" dirty="0" err="1" smtClean="0"/>
              <a:t>ADAPs</a:t>
            </a:r>
            <a:endParaRPr lang="en-US" sz="2400" dirty="0" smtClean="0"/>
          </a:p>
          <a:p>
            <a:r>
              <a:rPr lang="en-US" sz="2400" dirty="0" smtClean="0"/>
              <a:t>These are “800” or “900” series records</a:t>
            </a:r>
          </a:p>
          <a:p>
            <a:pPr>
              <a:buNone/>
            </a:pPr>
            <a:endParaRPr lang="en-US" dirty="0"/>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COB/</a:t>
            </a:r>
            <a:r>
              <a:rPr lang="en-US" sz="2800" b="1" dirty="0" err="1" smtClean="0"/>
              <a:t>OHI</a:t>
            </a:r>
            <a:r>
              <a:rPr lang="en-US" sz="2800" b="1" dirty="0" smtClean="0"/>
              <a:t> Records Deleted</a:t>
            </a:r>
            <a:endParaRPr lang="en-US" sz="2800" b="1" dirty="0"/>
          </a:p>
        </p:txBody>
      </p:sp>
      <p:sp>
        <p:nvSpPr>
          <p:cNvPr id="3" name="Content Placeholder 2"/>
          <p:cNvSpPr>
            <a:spLocks noGrp="1"/>
          </p:cNvSpPr>
          <p:nvPr>
            <p:ph idx="1"/>
          </p:nvPr>
        </p:nvSpPr>
        <p:spPr>
          <a:xfrm>
            <a:off x="685800" y="1219200"/>
            <a:ext cx="7772400" cy="4876800"/>
          </a:xfrm>
        </p:spPr>
        <p:txBody>
          <a:bodyPr/>
          <a:lstStyle/>
          <a:p>
            <a:r>
              <a:rPr lang="en-US" sz="2400" dirty="0" smtClean="0"/>
              <a:t>In 2011, CMS instructed their COB contractor to delete over 195,000 records in the COB database for </a:t>
            </a:r>
            <a:r>
              <a:rPr lang="en-US" sz="2400" dirty="0" err="1" smtClean="0"/>
              <a:t>SPAP</a:t>
            </a:r>
            <a:r>
              <a:rPr lang="en-US" sz="2400" dirty="0" smtClean="0"/>
              <a:t>/</a:t>
            </a:r>
            <a:r>
              <a:rPr lang="en-US" sz="2400" dirty="0" err="1" smtClean="0"/>
              <a:t>ADAP</a:t>
            </a:r>
            <a:r>
              <a:rPr lang="en-US" sz="2400" dirty="0" smtClean="0"/>
              <a:t> members.  </a:t>
            </a:r>
          </a:p>
          <a:p>
            <a:r>
              <a:rPr lang="en-US" sz="2400" dirty="0" smtClean="0"/>
              <a:t>These records contained a submitter ID other than an SPAP or an ADAP and caused records to sometimes appear as non-qualified when matched with the primary claims.</a:t>
            </a:r>
          </a:p>
        </p:txBody>
      </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Okay, so why is a list of qualified SPAP/ADAPs needed?</a:t>
            </a:r>
            <a:endParaRPr lang="en-US" sz="2800" dirty="0"/>
          </a:p>
        </p:txBody>
      </p:sp>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b="1" dirty="0" smtClean="0"/>
              <a:t>Who will use the SPAP/ADAP list?</a:t>
            </a:r>
          </a:p>
        </p:txBody>
      </p:sp>
      <p:sp>
        <p:nvSpPr>
          <p:cNvPr id="20483" name="Content Placeholder 2"/>
          <p:cNvSpPr>
            <a:spLocks noGrp="1"/>
          </p:cNvSpPr>
          <p:nvPr>
            <p:ph idx="1"/>
          </p:nvPr>
        </p:nvSpPr>
        <p:spPr>
          <a:xfrm>
            <a:off x="685800" y="1371600"/>
            <a:ext cx="7772400" cy="4724400"/>
          </a:xfrm>
        </p:spPr>
        <p:txBody>
          <a:bodyPr/>
          <a:lstStyle/>
          <a:p>
            <a:r>
              <a:rPr lang="en-US" sz="2400" dirty="0" smtClean="0"/>
              <a:t>Transaction Facilitator</a:t>
            </a:r>
          </a:p>
          <a:p>
            <a:r>
              <a:rPr lang="en-US" sz="2400" dirty="0" smtClean="0"/>
              <a:t>Part D Plan</a:t>
            </a:r>
          </a:p>
        </p:txBody>
      </p:sp>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800" b="1" dirty="0" smtClean="0">
                <a:solidFill>
                  <a:schemeClr val="accent6"/>
                </a:solidFill>
              </a:rPr>
              <a:t>Transaction Facilitator use of </a:t>
            </a:r>
            <a:r>
              <a:rPr lang="en-US" sz="2800" b="1" dirty="0" err="1" smtClean="0">
                <a:solidFill>
                  <a:schemeClr val="accent6"/>
                </a:solidFill>
              </a:rPr>
              <a:t>SPAP</a:t>
            </a:r>
            <a:r>
              <a:rPr lang="en-US" sz="2800" b="1" dirty="0" smtClean="0">
                <a:solidFill>
                  <a:schemeClr val="accent6"/>
                </a:solidFill>
              </a:rPr>
              <a:t>/</a:t>
            </a:r>
            <a:r>
              <a:rPr lang="en-US" sz="2800" b="1" dirty="0" err="1" smtClean="0">
                <a:solidFill>
                  <a:schemeClr val="accent6"/>
                </a:solidFill>
              </a:rPr>
              <a:t>ADAP</a:t>
            </a:r>
            <a:r>
              <a:rPr lang="en-US" sz="2800" b="1" dirty="0" smtClean="0">
                <a:solidFill>
                  <a:schemeClr val="accent6"/>
                </a:solidFill>
              </a:rPr>
              <a:t> Unique </a:t>
            </a:r>
            <a:r>
              <a:rPr lang="en-US" sz="2800" b="1" dirty="0" err="1" smtClean="0">
                <a:solidFill>
                  <a:schemeClr val="accent6"/>
                </a:solidFill>
              </a:rPr>
              <a:t>RxBIN</a:t>
            </a:r>
            <a:r>
              <a:rPr lang="en-US" sz="2800" b="1" dirty="0" smtClean="0">
                <a:solidFill>
                  <a:schemeClr val="accent6"/>
                </a:solidFill>
              </a:rPr>
              <a:t> </a:t>
            </a:r>
            <a:r>
              <a:rPr lang="en-US" sz="2800" b="1" dirty="0" err="1" smtClean="0">
                <a:solidFill>
                  <a:schemeClr val="accent6"/>
                </a:solidFill>
              </a:rPr>
              <a:t>RxPCN</a:t>
            </a:r>
            <a:r>
              <a:rPr lang="en-US" sz="2800" b="1" dirty="0" smtClean="0">
                <a:solidFill>
                  <a:schemeClr val="accent6"/>
                </a:solidFill>
              </a:rPr>
              <a:t> List</a:t>
            </a:r>
          </a:p>
        </p:txBody>
      </p:sp>
      <p:sp>
        <p:nvSpPr>
          <p:cNvPr id="21507" name="Content Placeholder 2"/>
          <p:cNvSpPr>
            <a:spLocks noGrp="1"/>
          </p:cNvSpPr>
          <p:nvPr>
            <p:ph idx="1"/>
          </p:nvPr>
        </p:nvSpPr>
        <p:spPr>
          <a:xfrm>
            <a:off x="685800" y="1524000"/>
            <a:ext cx="7772400" cy="4572000"/>
          </a:xfrm>
        </p:spPr>
        <p:txBody>
          <a:bodyPr/>
          <a:lstStyle/>
          <a:p>
            <a:r>
              <a:rPr lang="en-US" sz="2400" dirty="0" err="1" smtClean="0"/>
              <a:t>SPAP</a:t>
            </a:r>
            <a:r>
              <a:rPr lang="en-US" sz="2400" dirty="0" smtClean="0"/>
              <a:t>/</a:t>
            </a:r>
            <a:r>
              <a:rPr lang="en-US" sz="2400" dirty="0" err="1" smtClean="0"/>
              <a:t>ADAPs</a:t>
            </a:r>
            <a:r>
              <a:rPr lang="en-US" sz="2400" dirty="0" smtClean="0"/>
              <a:t> submit eligibility once a month</a:t>
            </a:r>
          </a:p>
          <a:p>
            <a:r>
              <a:rPr lang="en-US" sz="2400" dirty="0" smtClean="0"/>
              <a:t>It is possible that the SPAP is paying for supplemental claims before the eligibility is submitted to CMS or received by the Part D Plan</a:t>
            </a:r>
          </a:p>
          <a:p>
            <a:r>
              <a:rPr lang="en-US" sz="2400" dirty="0" smtClean="0"/>
              <a:t>Currently, if claims are received before the supplemental eligibility is received they are never forwarded to the part D Plan</a:t>
            </a:r>
          </a:p>
          <a:p>
            <a:r>
              <a:rPr lang="en-US" sz="2400" dirty="0" smtClean="0"/>
              <a:t>In 2012 the Transaction Facilitator will continue to attempt to find a match for supplemental SPAP/ADAP claims for a maximum of 90 days</a:t>
            </a:r>
          </a:p>
          <a:p>
            <a:r>
              <a:rPr lang="en-US" sz="2400" dirty="0" smtClean="0"/>
              <a:t>This means the Part D Plan should eventually receive record of the supplemental payment</a:t>
            </a:r>
          </a:p>
        </p:txBody>
      </p:sp>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800" b="1" dirty="0" smtClean="0"/>
              <a:t>Proposed use of SPAP/ADAP List by Part D Plans</a:t>
            </a:r>
          </a:p>
        </p:txBody>
      </p:sp>
      <p:sp>
        <p:nvSpPr>
          <p:cNvPr id="23555" name="Content Placeholder 2"/>
          <p:cNvSpPr>
            <a:spLocks noGrp="1"/>
          </p:cNvSpPr>
          <p:nvPr>
            <p:ph idx="1"/>
          </p:nvPr>
        </p:nvSpPr>
        <p:spPr>
          <a:xfrm>
            <a:off x="457200" y="1295400"/>
            <a:ext cx="8305800" cy="5257800"/>
          </a:xfrm>
        </p:spPr>
        <p:txBody>
          <a:bodyPr/>
          <a:lstStyle/>
          <a:p>
            <a:pPr>
              <a:buNone/>
            </a:pPr>
            <a:r>
              <a:rPr lang="en-US" sz="2400" dirty="0" smtClean="0"/>
              <a:t>#1 If the Part D plan:</a:t>
            </a:r>
          </a:p>
          <a:p>
            <a:pPr lvl="1"/>
            <a:r>
              <a:rPr lang="en-US" sz="2000" dirty="0" smtClean="0"/>
              <a:t>does not have any eligibility on record or</a:t>
            </a:r>
          </a:p>
          <a:p>
            <a:pPr lvl="1"/>
            <a:r>
              <a:rPr lang="en-US" sz="2000" dirty="0" smtClean="0"/>
              <a:t>the N transaction does not match the eligibility on file</a:t>
            </a:r>
          </a:p>
          <a:p>
            <a:pPr lvl="1"/>
            <a:r>
              <a:rPr lang="en-US" sz="2000" dirty="0" smtClean="0"/>
              <a:t>Consult </a:t>
            </a:r>
            <a:r>
              <a:rPr lang="en-US" sz="2000" dirty="0" err="1" smtClean="0"/>
              <a:t>SPAP</a:t>
            </a:r>
            <a:r>
              <a:rPr lang="en-US" sz="2000" dirty="0" smtClean="0"/>
              <a:t>/</a:t>
            </a:r>
            <a:r>
              <a:rPr lang="en-US" sz="2000" dirty="0" err="1" smtClean="0"/>
              <a:t>ADAP</a:t>
            </a:r>
            <a:r>
              <a:rPr lang="en-US" sz="2000" dirty="0" smtClean="0"/>
              <a:t> Unique BIN-</a:t>
            </a:r>
            <a:r>
              <a:rPr lang="en-US" sz="2000" dirty="0" err="1" smtClean="0"/>
              <a:t>PCN</a:t>
            </a:r>
            <a:r>
              <a:rPr lang="en-US" sz="2000" dirty="0" smtClean="0"/>
              <a:t> list and if BIN-PCN is on the list, apply to other TrOOP</a:t>
            </a:r>
          </a:p>
          <a:p>
            <a:pPr>
              <a:buNone/>
            </a:pPr>
            <a:r>
              <a:rPr lang="en-US" sz="2400" dirty="0" smtClean="0">
                <a:ea typeface="+mn-ea"/>
                <a:cs typeface="+mn-cs"/>
              </a:rPr>
              <a:t>#2  </a:t>
            </a:r>
            <a:r>
              <a:rPr lang="en-US" sz="2400" dirty="0" smtClean="0"/>
              <a:t>If the OHI is found on file but does not have a qualified status on the eligibility file, if unique BIN-</a:t>
            </a:r>
            <a:r>
              <a:rPr lang="en-US" sz="2400" dirty="0" err="1" smtClean="0"/>
              <a:t>PCN</a:t>
            </a:r>
            <a:r>
              <a:rPr lang="en-US" sz="2400" dirty="0" smtClean="0"/>
              <a:t> is on the list - override eligibility data and treat N transaction as qualified.</a:t>
            </a:r>
          </a:p>
          <a:p>
            <a:pPr lvl="1" algn="ctr">
              <a:spcBef>
                <a:spcPts val="0"/>
              </a:spcBef>
              <a:buNone/>
            </a:pPr>
            <a:r>
              <a:rPr lang="en-US" sz="2400" dirty="0" smtClean="0">
                <a:solidFill>
                  <a:srgbClr val="FF0000"/>
                </a:solidFill>
              </a:rPr>
              <a:t>This process will assist in the process so that all claims paid by unique BIN-</a:t>
            </a:r>
            <a:r>
              <a:rPr lang="en-US" sz="2400" dirty="0" err="1" smtClean="0">
                <a:solidFill>
                  <a:srgbClr val="FF0000"/>
                </a:solidFill>
              </a:rPr>
              <a:t>PCNs</a:t>
            </a:r>
            <a:r>
              <a:rPr lang="en-US" sz="2400" dirty="0" smtClean="0">
                <a:solidFill>
                  <a:srgbClr val="FF0000"/>
                </a:solidFill>
              </a:rPr>
              <a:t> on this list are applied to other </a:t>
            </a:r>
            <a:r>
              <a:rPr lang="en-US" sz="2400" dirty="0" err="1" smtClean="0">
                <a:solidFill>
                  <a:srgbClr val="FF0000"/>
                </a:solidFill>
              </a:rPr>
              <a:t>TrOOP</a:t>
            </a:r>
            <a:r>
              <a:rPr lang="en-US" sz="2400" dirty="0" smtClean="0">
                <a:solidFill>
                  <a:srgbClr val="FF0000"/>
                </a:solidFill>
              </a:rPr>
              <a:t> (count towards </a:t>
            </a:r>
            <a:r>
              <a:rPr lang="en-US" sz="2400" dirty="0" err="1" smtClean="0">
                <a:solidFill>
                  <a:srgbClr val="FF0000"/>
                </a:solidFill>
              </a:rPr>
              <a:t>TrOOP</a:t>
            </a:r>
            <a:r>
              <a:rPr lang="en-US" sz="2400" dirty="0" smtClean="0">
                <a:solidFill>
                  <a:srgbClr val="FF0000"/>
                </a:solidFill>
              </a:rPr>
              <a:t>)</a:t>
            </a:r>
          </a:p>
          <a:p>
            <a:pPr lvl="1" algn="ctr">
              <a:buNone/>
            </a:pPr>
            <a:r>
              <a:rPr lang="en-US" sz="2000" dirty="0" smtClean="0"/>
              <a:t>Attempting an 01/01/2013 implementation </a:t>
            </a:r>
          </a:p>
          <a:p>
            <a:endParaRPr lang="en-US" sz="2400" dirty="0" smtClean="0"/>
          </a:p>
          <a:p>
            <a:endParaRPr lang="en-US" sz="2400" dirty="0" smtClean="0"/>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b="1" dirty="0" smtClean="0">
                <a:solidFill>
                  <a:schemeClr val="accent6"/>
                </a:solidFill>
              </a:rPr>
              <a:t>Acronyms/Definitions</a:t>
            </a:r>
          </a:p>
        </p:txBody>
      </p:sp>
      <p:sp>
        <p:nvSpPr>
          <p:cNvPr id="5123" name="Content Placeholder 2"/>
          <p:cNvSpPr>
            <a:spLocks noGrp="1"/>
          </p:cNvSpPr>
          <p:nvPr>
            <p:ph idx="1"/>
          </p:nvPr>
        </p:nvSpPr>
        <p:spPr>
          <a:xfrm>
            <a:off x="685800" y="1295400"/>
            <a:ext cx="7772400" cy="5029200"/>
          </a:xfrm>
        </p:spPr>
        <p:txBody>
          <a:bodyPr/>
          <a:lstStyle/>
          <a:p>
            <a:r>
              <a:rPr lang="en-US" sz="1800" dirty="0" err="1" smtClean="0"/>
              <a:t>ADAP</a:t>
            </a:r>
            <a:r>
              <a:rPr lang="en-US" sz="1800" dirty="0" smtClean="0"/>
              <a:t> - AIDS Drug Assistance Program- A state administered program that provides medications to low-income individuals with HIV disease who have limited or no coverage from private insurance or Medicaid.</a:t>
            </a:r>
          </a:p>
          <a:p>
            <a:r>
              <a:rPr lang="en-US" sz="1800" dirty="0" smtClean="0"/>
              <a:t>COB - Coordination of Benefits- Activities that result when multiple payers exist for claims to ensure the appropriate costs are paid by the responsible payer.</a:t>
            </a:r>
          </a:p>
          <a:p>
            <a:r>
              <a:rPr lang="en-US" sz="1800" dirty="0" smtClean="0"/>
              <a:t>Follow-up - a process used by the Transaction Facilitator that will send SPAP/ADAP supplemental claims for which an eligibility match cannot be found, back through the N generation process for a defined period of time</a:t>
            </a:r>
          </a:p>
          <a:p>
            <a:r>
              <a:rPr lang="en-US" sz="1800" dirty="0" smtClean="0"/>
              <a:t>N transactions - Information Reporting transactions (Transaction Code of “N”) that contain information regarding a paid supplemental claim. These transactions are sent to the Part D plan of record for a beneficiary.</a:t>
            </a:r>
          </a:p>
          <a:p>
            <a:r>
              <a:rPr lang="en-US" sz="1800" dirty="0" err="1" smtClean="0"/>
              <a:t>OHI</a:t>
            </a:r>
            <a:r>
              <a:rPr lang="en-US" sz="1800" dirty="0" smtClean="0"/>
              <a:t> - Other Health Insurance (other insurance that can be primary or supplemental to Part D).</a:t>
            </a:r>
          </a:p>
          <a:p>
            <a:endParaRPr lang="en-US" sz="2000" dirty="0" smtClean="0"/>
          </a:p>
          <a:p>
            <a:pPr>
              <a:buFontTx/>
              <a:buNone/>
            </a:pPr>
            <a:endParaRPr lang="en-US" dirty="0" smtClean="0"/>
          </a:p>
        </p:txBody>
      </p:sp>
    </p:spTree>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1524000"/>
            <a:ext cx="7772400" cy="4038599"/>
          </a:xfrm>
        </p:spPr>
        <p:txBody>
          <a:bodyPr/>
          <a:lstStyle/>
          <a:p>
            <a:pPr algn="ctr"/>
            <a:r>
              <a:rPr lang="en-US" sz="2400" dirty="0" smtClean="0"/>
              <a:t>In the future, </a:t>
            </a:r>
            <a:r>
              <a:rPr lang="en-US" sz="2400" dirty="0" err="1" smtClean="0"/>
              <a:t>NCPDP’s</a:t>
            </a:r>
            <a:r>
              <a:rPr lang="en-US" sz="2400" dirty="0" smtClean="0"/>
              <a:t> Information Reporting Task Group will look at the development of a guidance document for the Part D Plan use of the </a:t>
            </a:r>
            <a:r>
              <a:rPr lang="en-US" sz="2400" dirty="0" err="1" smtClean="0"/>
              <a:t>SPAP</a:t>
            </a:r>
            <a:r>
              <a:rPr lang="en-US" sz="2400" dirty="0" smtClean="0"/>
              <a:t>/</a:t>
            </a:r>
            <a:r>
              <a:rPr lang="en-US" sz="2400" dirty="0" err="1" smtClean="0"/>
              <a:t>ADAP</a:t>
            </a:r>
            <a:r>
              <a:rPr lang="en-US" sz="2400" dirty="0" smtClean="0"/>
              <a:t> BIN-</a:t>
            </a:r>
            <a:r>
              <a:rPr lang="en-US" sz="2400" dirty="0" err="1" smtClean="0"/>
              <a:t>PCN</a:t>
            </a:r>
            <a:r>
              <a:rPr lang="en-US" sz="2400" dirty="0" smtClean="0"/>
              <a:t> list. </a:t>
            </a:r>
          </a:p>
          <a:p>
            <a:pPr algn="ctr"/>
            <a:r>
              <a:rPr lang="en-US" sz="2400" dirty="0" smtClean="0"/>
              <a:t>Notify Lynne Gilbertson at lgilbertson@ncpdp.org </a:t>
            </a:r>
          </a:p>
          <a:p>
            <a:pPr algn="ctr"/>
            <a:r>
              <a:rPr lang="en-US" sz="2400" dirty="0" smtClean="0"/>
              <a:t>if you would like to be involved</a:t>
            </a:r>
          </a:p>
          <a:p>
            <a:pPr algn="ctr"/>
            <a:r>
              <a:rPr lang="en-US" sz="2400" u="sng" dirty="0" smtClean="0"/>
              <a:t>Use the Subject: SPAP/ADAP Futures</a:t>
            </a:r>
          </a:p>
          <a:p>
            <a:endParaRPr lang="en-US" dirty="0"/>
          </a:p>
        </p:txBody>
      </p:sp>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800" b="1" dirty="0" smtClean="0"/>
              <a:t>Recap of Benefits to qualified SPAP/ADAPs</a:t>
            </a:r>
          </a:p>
        </p:txBody>
      </p:sp>
      <p:sp>
        <p:nvSpPr>
          <p:cNvPr id="23555" name="Content Placeholder 2"/>
          <p:cNvSpPr>
            <a:spLocks noGrp="1"/>
          </p:cNvSpPr>
          <p:nvPr>
            <p:ph idx="1"/>
          </p:nvPr>
        </p:nvSpPr>
        <p:spPr>
          <a:xfrm>
            <a:off x="457200" y="1447800"/>
            <a:ext cx="7772400" cy="5029200"/>
          </a:xfrm>
        </p:spPr>
        <p:txBody>
          <a:bodyPr/>
          <a:lstStyle/>
          <a:p>
            <a:r>
              <a:rPr lang="en-US" sz="2000" dirty="0" smtClean="0"/>
              <a:t>Use of the SPAP ADAP List will help to alleviate issues caused by delays in eligibility.</a:t>
            </a:r>
          </a:p>
          <a:p>
            <a:r>
              <a:rPr lang="en-US" sz="2000" dirty="0" smtClean="0"/>
              <a:t>The Part D plan will know that there has been a supplemental payment so that if there is an adjustment to a Part D member’s liability that results in a refund of copay/coinsurance, the refund dollars will be applied to the </a:t>
            </a:r>
            <a:r>
              <a:rPr lang="en-US" sz="2000" dirty="0" err="1" smtClean="0"/>
              <a:t>SPAP</a:t>
            </a:r>
            <a:r>
              <a:rPr lang="en-US" sz="2000" dirty="0" smtClean="0"/>
              <a:t>/</a:t>
            </a:r>
            <a:r>
              <a:rPr lang="en-US" sz="2000" dirty="0" err="1" smtClean="0"/>
              <a:t>ADAP</a:t>
            </a:r>
            <a:r>
              <a:rPr lang="en-US" sz="2000" dirty="0" smtClean="0"/>
              <a:t> first before the member.</a:t>
            </a:r>
          </a:p>
          <a:p>
            <a:r>
              <a:rPr lang="en-US" sz="2000" dirty="0" smtClean="0"/>
              <a:t>If Part D plan doesn’t have eligibility loaded and the record of supplemental payment is received, it will be applied to “other TrOOP” instead of  PLRO (reducing TrOOP).</a:t>
            </a:r>
          </a:p>
          <a:p>
            <a:r>
              <a:rPr lang="en-US" sz="2000" dirty="0" smtClean="0"/>
              <a:t>If you are a qualified SPAP/ADAP and you do not help complete the spreadsheet, there may be a financial impact to your plan and to the beneficiary because the supplemental payment may not be received by the Part D Plan or may not be applied correctly.</a:t>
            </a:r>
          </a:p>
          <a:p>
            <a:endParaRPr lang="en-US" dirty="0" smtClean="0"/>
          </a:p>
          <a:p>
            <a:endParaRPr lang="en-US" dirty="0" smtClean="0"/>
          </a:p>
        </p:txBody>
      </p:sp>
    </p:spTree>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How it should be done!</a:t>
            </a:r>
            <a:endParaRPr lang="en-US" sz="2800" b="1" dirty="0"/>
          </a:p>
        </p:txBody>
      </p:sp>
      <p:sp>
        <p:nvSpPr>
          <p:cNvPr id="3" name="Content Placeholder 2"/>
          <p:cNvSpPr>
            <a:spLocks noGrp="1"/>
          </p:cNvSpPr>
          <p:nvPr>
            <p:ph idx="1"/>
          </p:nvPr>
        </p:nvSpPr>
        <p:spPr>
          <a:xfrm>
            <a:off x="762000" y="1295400"/>
            <a:ext cx="7772400" cy="4953000"/>
          </a:xfrm>
        </p:spPr>
        <p:txBody>
          <a:bodyPr/>
          <a:lstStyle/>
          <a:p>
            <a:r>
              <a:rPr lang="en-US" sz="2400" dirty="0" smtClean="0"/>
              <a:t>Sign a SPAP/ADAP agreement with CMS</a:t>
            </a:r>
          </a:p>
          <a:p>
            <a:r>
              <a:rPr lang="en-US" sz="2400" dirty="0" smtClean="0"/>
              <a:t>Submit your eligibility information to CMS/COB contractor</a:t>
            </a:r>
          </a:p>
          <a:p>
            <a:r>
              <a:rPr lang="en-US" sz="2400" dirty="0" smtClean="0"/>
              <a:t>If you process online:</a:t>
            </a:r>
          </a:p>
          <a:p>
            <a:pPr lvl="1"/>
            <a:r>
              <a:rPr lang="en-US" sz="2000" dirty="0" smtClean="0"/>
              <a:t>Print the same information that you submit to CMS on your member cards</a:t>
            </a:r>
          </a:p>
          <a:p>
            <a:pPr lvl="1"/>
            <a:r>
              <a:rPr lang="en-US" sz="2000" dirty="0" smtClean="0"/>
              <a:t>Make sure you do not pay for claims where the member information does not match what is on file with CMS</a:t>
            </a:r>
          </a:p>
          <a:p>
            <a:r>
              <a:rPr lang="en-US" sz="2400" dirty="0" smtClean="0"/>
              <a:t>If you don’t process on line submit N batch transactions timely </a:t>
            </a:r>
          </a:p>
          <a:p>
            <a:pPr lvl="1"/>
            <a:r>
              <a:rPr lang="en-US" sz="2000" dirty="0" smtClean="0"/>
              <a:t>For more help contact the Transaction Facilitator at  troopcomments@relayhealth.com)</a:t>
            </a:r>
            <a:br>
              <a:rPr lang="en-US" sz="2000" dirty="0" smtClean="0"/>
            </a:br>
            <a:endParaRPr lang="en-US" sz="2000" dirty="0"/>
          </a:p>
        </p:txBody>
      </p:sp>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How it should be done, cont.</a:t>
            </a:r>
            <a:endParaRPr lang="en-US" sz="2800" b="1" dirty="0"/>
          </a:p>
        </p:txBody>
      </p:sp>
      <p:sp>
        <p:nvSpPr>
          <p:cNvPr id="3" name="Content Placeholder 2"/>
          <p:cNvSpPr>
            <a:spLocks noGrp="1"/>
          </p:cNvSpPr>
          <p:nvPr>
            <p:ph idx="1"/>
          </p:nvPr>
        </p:nvSpPr>
        <p:spPr>
          <a:xfrm>
            <a:off x="685800" y="1219200"/>
            <a:ext cx="7772400" cy="4876800"/>
          </a:xfrm>
        </p:spPr>
        <p:txBody>
          <a:bodyPr/>
          <a:lstStyle/>
          <a:p>
            <a:r>
              <a:rPr lang="en-US" sz="2400" dirty="0" smtClean="0"/>
              <a:t>If you are changing mid-calendar year  </a:t>
            </a:r>
          </a:p>
          <a:p>
            <a:pPr lvl="1"/>
            <a:r>
              <a:rPr lang="en-US" sz="2000" dirty="0" smtClean="0"/>
              <a:t>eligibility information, or</a:t>
            </a:r>
          </a:p>
          <a:p>
            <a:pPr lvl="1"/>
            <a:r>
              <a:rPr lang="en-US" sz="2000" dirty="0" smtClean="0"/>
              <a:t>Processors, or </a:t>
            </a:r>
          </a:p>
          <a:p>
            <a:pPr lvl="1"/>
            <a:r>
              <a:rPr lang="en-US" sz="2000" dirty="0" smtClean="0"/>
              <a:t>4Rx data on ID cards </a:t>
            </a:r>
          </a:p>
          <a:p>
            <a:pPr>
              <a:buNone/>
            </a:pPr>
            <a:r>
              <a:rPr lang="en-US" sz="2400" dirty="0" smtClean="0"/>
              <a:t>Please discuss in an industry task group to walk through the changes so that processing will flow appropriately for Part D Coordination of Benefits.</a:t>
            </a:r>
          </a:p>
          <a:p>
            <a:pPr lvl="1"/>
            <a:endParaRPr lang="en-US" sz="2000" dirty="0" smtClean="0"/>
          </a:p>
          <a:p>
            <a:pPr>
              <a:buNone/>
            </a:pPr>
            <a:r>
              <a:rPr lang="en-US" sz="2000" dirty="0" smtClean="0"/>
              <a:t>Contact Lynne at lgibertson@ncpdp.org for an agenda item to be added to the NCPDP Information Reporting Task Group. </a:t>
            </a:r>
          </a:p>
          <a:p>
            <a:pPr>
              <a:buNone/>
            </a:pPr>
            <a:r>
              <a:rPr lang="en-US" sz="2000" u="sng" dirty="0" smtClean="0"/>
              <a:t>Use the Subject: Information Reporting Task Group agenda item</a:t>
            </a:r>
            <a:endParaRPr lang="en-US" sz="2000" u="sng" dirty="0"/>
          </a:p>
        </p:txBody>
      </p:sp>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533400" y="2286000"/>
            <a:ext cx="8610600" cy="1143000"/>
          </a:xfrm>
        </p:spPr>
        <p:txBody>
          <a:bodyPr/>
          <a:lstStyle/>
          <a:p>
            <a:pPr eaLnBrk="1" hangingPunct="1">
              <a:buFont typeface="Wingdings" pitchFamily="2" charset="2"/>
              <a:buNone/>
            </a:pPr>
            <a:r>
              <a:rPr lang="en-US" sz="2800" b="1" dirty="0" smtClean="0">
                <a:solidFill>
                  <a:schemeClr val="bg2"/>
                </a:solidFill>
              </a:rPr>
              <a:t>The Process To Update the</a:t>
            </a:r>
            <a:br>
              <a:rPr lang="en-US" sz="2800" b="1" dirty="0" smtClean="0">
                <a:solidFill>
                  <a:schemeClr val="bg2"/>
                </a:solidFill>
              </a:rPr>
            </a:br>
            <a:r>
              <a:rPr lang="en-US" sz="2800" b="1" dirty="0" err="1" smtClean="0">
                <a:solidFill>
                  <a:schemeClr val="bg2"/>
                </a:solidFill>
              </a:rPr>
              <a:t>SPAP</a:t>
            </a:r>
            <a:r>
              <a:rPr lang="en-US" sz="2800" b="1" dirty="0" smtClean="0">
                <a:solidFill>
                  <a:schemeClr val="bg2"/>
                </a:solidFill>
              </a:rPr>
              <a:t> </a:t>
            </a:r>
            <a:r>
              <a:rPr lang="en-US" sz="2800" b="1" dirty="0" err="1" smtClean="0">
                <a:solidFill>
                  <a:schemeClr val="bg2"/>
                </a:solidFill>
              </a:rPr>
              <a:t>ADAP</a:t>
            </a:r>
            <a:r>
              <a:rPr lang="en-US" sz="2800" b="1" dirty="0" smtClean="0">
                <a:solidFill>
                  <a:schemeClr val="bg2"/>
                </a:solidFill>
              </a:rPr>
              <a:t> Unique BIN/</a:t>
            </a:r>
            <a:r>
              <a:rPr lang="en-US" sz="2800" b="1" dirty="0" err="1" smtClean="0">
                <a:solidFill>
                  <a:schemeClr val="bg2"/>
                </a:solidFill>
              </a:rPr>
              <a:t>PCN</a:t>
            </a:r>
            <a:r>
              <a:rPr lang="en-US" sz="2800" b="1" dirty="0" smtClean="0">
                <a:solidFill>
                  <a:schemeClr val="bg2"/>
                </a:solidFill>
              </a:rPr>
              <a:t> Spreadsheet</a:t>
            </a:r>
            <a:endParaRPr lang="en-US" sz="1200" b="1" dirty="0" smtClean="0">
              <a:solidFill>
                <a:schemeClr val="bg2"/>
              </a:solidFill>
            </a:endParaRPr>
          </a:p>
        </p:txBody>
      </p:sp>
      <p:sp>
        <p:nvSpPr>
          <p:cNvPr id="16387" name="Rectangle 5"/>
          <p:cNvSpPr>
            <a:spLocks noGrp="1" noChangeArrowheads="1"/>
          </p:cNvSpPr>
          <p:nvPr>
            <p:ph type="subTitle" idx="1"/>
          </p:nvPr>
        </p:nvSpPr>
        <p:spPr>
          <a:xfrm>
            <a:off x="381000" y="3505200"/>
            <a:ext cx="7848600" cy="17526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cSld>
  <p:clrMapOvr>
    <a:masterClrMapping/>
  </p:clrMapOvr>
  <p:transition>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z="2800" b="1" dirty="0" smtClean="0"/>
              <a:t>The Process</a:t>
            </a:r>
          </a:p>
        </p:txBody>
      </p:sp>
      <p:sp>
        <p:nvSpPr>
          <p:cNvPr id="17412" name="Rectangle 3"/>
          <p:cNvSpPr>
            <a:spLocks noGrp="1" noChangeArrowheads="1"/>
          </p:cNvSpPr>
          <p:nvPr>
            <p:ph type="body" idx="1"/>
          </p:nvPr>
        </p:nvSpPr>
        <p:spPr>
          <a:xfrm>
            <a:off x="685800" y="1295400"/>
            <a:ext cx="7772400" cy="4800600"/>
          </a:xfrm>
        </p:spPr>
        <p:txBody>
          <a:bodyPr/>
          <a:lstStyle/>
          <a:p>
            <a:pPr>
              <a:defRPr/>
            </a:pPr>
            <a:r>
              <a:rPr lang="en-US" sz="2000" dirty="0" smtClean="0"/>
              <a:t>NCPDP has set up a website page </a:t>
            </a:r>
            <a:r>
              <a:rPr lang="en-US" sz="2000" dirty="0" smtClean="0">
                <a:hlinkClick r:id="rId2"/>
              </a:rPr>
              <a:t>http://www.ncpdp.org/resources_spap.aspx</a:t>
            </a:r>
            <a:r>
              <a:rPr lang="en-US" sz="2000" dirty="0" smtClean="0"/>
              <a:t> that contains the SPAP </a:t>
            </a:r>
            <a:r>
              <a:rPr lang="en-US" sz="2000" dirty="0" err="1" smtClean="0"/>
              <a:t>ADAP</a:t>
            </a:r>
            <a:r>
              <a:rPr lang="en-US" sz="2000" dirty="0" smtClean="0"/>
              <a:t> unique BIN PCN Spreadsheet and informational documents.</a:t>
            </a:r>
          </a:p>
          <a:p>
            <a:pPr>
              <a:defRPr/>
            </a:pPr>
            <a:r>
              <a:rPr lang="en-US" sz="2000" dirty="0" smtClean="0"/>
              <a:t>On a timely basis, SPAP and ADAP entities are expected to review the spreadsheet and provide any updates to NCPDP. </a:t>
            </a:r>
          </a:p>
          <a:p>
            <a:pPr lvl="1">
              <a:buFont typeface="Arial" pitchFamily="34" charset="0"/>
              <a:buChar char="•"/>
              <a:defRPr/>
            </a:pPr>
            <a:r>
              <a:rPr lang="en-US" sz="1800" dirty="0" smtClean="0"/>
              <a:t>Updates are submitted only by the principle SPAP or ADAP representative, not other entities in the industry. </a:t>
            </a:r>
          </a:p>
          <a:p>
            <a:pPr lvl="1">
              <a:buFont typeface="Arial" pitchFamily="34" charset="0"/>
              <a:buChar char="•"/>
              <a:defRPr/>
            </a:pPr>
            <a:r>
              <a:rPr lang="en-US" sz="1800" dirty="0" smtClean="0"/>
              <a:t>Updates include adding new rows for new SPAP or ADAP programs, changing of information in an existing row, or supplying termination information. </a:t>
            </a:r>
          </a:p>
          <a:p>
            <a:pPr lvl="1">
              <a:buFont typeface="Arial" pitchFamily="34" charset="0"/>
              <a:buChar char="•"/>
              <a:defRPr/>
            </a:pPr>
            <a:r>
              <a:rPr lang="en-US" sz="1800" dirty="0" smtClean="0"/>
              <a:t>The NCPDP </a:t>
            </a:r>
            <a:r>
              <a:rPr lang="en-US" sz="1800" i="1" dirty="0" smtClean="0"/>
              <a:t>SPAP ADAP BIN PCN Reference Guide</a:t>
            </a:r>
            <a:r>
              <a:rPr lang="en-US" sz="1800" dirty="0" smtClean="0"/>
              <a:t> provides instructional information for the process to update and share unique </a:t>
            </a:r>
            <a:r>
              <a:rPr lang="en-US" sz="1800" dirty="0" err="1" smtClean="0"/>
              <a:t>BINs</a:t>
            </a:r>
            <a:r>
              <a:rPr lang="en-US" sz="1800" dirty="0" smtClean="0"/>
              <a:t> and PCNs for SPAPs and ADAPs for transaction processing for Medicare Part D beneficiaries.</a:t>
            </a:r>
          </a:p>
          <a:p>
            <a:pPr>
              <a:defRPr/>
            </a:pPr>
            <a:endParaRPr lang="en-US" sz="2000" dirty="0" smtClean="0"/>
          </a:p>
          <a:p>
            <a:pPr marL="990600" lvl="1" indent="-533400">
              <a:lnSpc>
                <a:spcPct val="90000"/>
              </a:lnSpc>
              <a:buFont typeface="Wingdings" pitchFamily="2" charset="2"/>
              <a:buChar char="§"/>
              <a:defRPr/>
            </a:pPr>
            <a:endParaRPr lang="en-US" sz="2000" b="1" dirty="0" smtClean="0"/>
          </a:p>
        </p:txBody>
      </p:sp>
    </p:spTree>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z="2800" b="1" dirty="0" smtClean="0"/>
              <a:t>The Process continued</a:t>
            </a:r>
          </a:p>
        </p:txBody>
      </p:sp>
      <p:sp>
        <p:nvSpPr>
          <p:cNvPr id="17412" name="Rectangle 3"/>
          <p:cNvSpPr>
            <a:spLocks noGrp="1" noChangeArrowheads="1"/>
          </p:cNvSpPr>
          <p:nvPr>
            <p:ph type="body" idx="1"/>
          </p:nvPr>
        </p:nvSpPr>
        <p:spPr>
          <a:xfrm>
            <a:off x="685800" y="1295400"/>
            <a:ext cx="7772400" cy="4800600"/>
          </a:xfrm>
        </p:spPr>
        <p:txBody>
          <a:bodyPr/>
          <a:lstStyle/>
          <a:p>
            <a:pPr>
              <a:defRPr/>
            </a:pPr>
            <a:r>
              <a:rPr lang="en-US" sz="2000" dirty="0" smtClean="0"/>
              <a:t>After receipt of an email with updated information, NCPDP will enter the information submitted, the </a:t>
            </a:r>
            <a:r>
              <a:rPr lang="en-US" sz="2000" i="1" dirty="0" smtClean="0"/>
              <a:t>Date Information Last Updated</a:t>
            </a:r>
            <a:r>
              <a:rPr lang="en-US" sz="2000" dirty="0" smtClean="0"/>
              <a:t> and </a:t>
            </a:r>
            <a:r>
              <a:rPr lang="en-US" sz="2000" i="1" dirty="0" smtClean="0"/>
              <a:t>Verified By Name</a:t>
            </a:r>
            <a:r>
              <a:rPr lang="en-US" sz="2000" dirty="0" smtClean="0"/>
              <a:t> information and post the updated spreadsheet.</a:t>
            </a:r>
          </a:p>
          <a:p>
            <a:pPr lvl="1">
              <a:defRPr/>
            </a:pPr>
            <a:r>
              <a:rPr lang="en-US" sz="1800" dirty="0" smtClean="0"/>
              <a:t>NCPDP will endeavor to update the spreadsheet timely. At the start of the process, the spreadsheet may be updated once or twice a week. Once the updates are in place, it is anticipated the spreadsheet will not change that often.</a:t>
            </a:r>
          </a:p>
          <a:p>
            <a:pPr>
              <a:defRPr/>
            </a:pPr>
            <a:r>
              <a:rPr lang="en-US" sz="2000" dirty="0" smtClean="0"/>
              <a:t>When NCPDP posts an updated spreadsheet on the website, the date label will change. This lets entities know that the spreadsheet has been updated. </a:t>
            </a:r>
          </a:p>
          <a:p>
            <a:pPr lvl="1">
              <a:buFont typeface="Arial" pitchFamily="34" charset="0"/>
              <a:buChar char="•"/>
              <a:defRPr/>
            </a:pPr>
            <a:r>
              <a:rPr lang="en-US" sz="1800" dirty="0" smtClean="0">
                <a:ea typeface="+mn-ea"/>
                <a:cs typeface="+mn-cs"/>
              </a:rPr>
              <a:t>For example</a:t>
            </a:r>
          </a:p>
          <a:p>
            <a:pPr lvl="2">
              <a:buFontTx/>
              <a:buNone/>
              <a:defRPr/>
            </a:pPr>
            <a:r>
              <a:rPr lang="en-US" sz="1800" dirty="0" smtClean="0">
                <a:ea typeface="+mn-ea"/>
                <a:cs typeface="+mn-cs"/>
              </a:rPr>
              <a:t>Updated: 20111205 </a:t>
            </a:r>
            <a:r>
              <a:rPr lang="en-US" sz="1800" i="1" u="sng" dirty="0" smtClean="0">
                <a:ea typeface="+mn-ea"/>
                <a:cs typeface="+mn-cs"/>
              </a:rPr>
              <a:t>SPAP ADAP BIN PCN Spreadsheet</a:t>
            </a:r>
            <a:endParaRPr lang="en-US" sz="1800" i="1" dirty="0" smtClean="0">
              <a:ea typeface="+mn-ea"/>
              <a:cs typeface="+mn-cs"/>
            </a:endParaRPr>
          </a:p>
          <a:p>
            <a:pPr>
              <a:defRPr/>
            </a:pPr>
            <a:r>
              <a:rPr lang="en-US" sz="2000" dirty="0" smtClean="0"/>
              <a:t>Entities can then download the updated spreadsheet and use according to the requirements outlined above.</a:t>
            </a:r>
          </a:p>
          <a:p>
            <a:pPr marL="990600" lvl="1" indent="-533400">
              <a:lnSpc>
                <a:spcPct val="90000"/>
              </a:lnSpc>
              <a:buFont typeface="Wingdings" pitchFamily="2" charset="2"/>
              <a:buChar char="§"/>
              <a:defRPr/>
            </a:pPr>
            <a:endParaRPr lang="en-US" sz="2000" b="1" dirty="0" smtClean="0"/>
          </a:p>
        </p:txBody>
      </p:sp>
    </p:spTree>
  </p:cSld>
  <p:clrMapOvr>
    <a:masterClrMapping/>
  </p:clrMapOvr>
  <p:transition>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447800" y="228600"/>
            <a:ext cx="7010400" cy="762000"/>
          </a:xfrm>
        </p:spPr>
        <p:txBody>
          <a:bodyPr/>
          <a:lstStyle/>
          <a:p>
            <a:r>
              <a:rPr lang="en-US" sz="2800" b="1" dirty="0" smtClean="0"/>
              <a:t>Use of the Spreadsheet</a:t>
            </a:r>
          </a:p>
        </p:txBody>
      </p:sp>
      <p:sp>
        <p:nvSpPr>
          <p:cNvPr id="19460" name="Rectangle 3"/>
          <p:cNvSpPr>
            <a:spLocks noGrp="1" noChangeArrowheads="1"/>
          </p:cNvSpPr>
          <p:nvPr>
            <p:ph type="body" idx="1"/>
          </p:nvPr>
        </p:nvSpPr>
        <p:spPr>
          <a:xfrm>
            <a:off x="685800" y="1066800"/>
            <a:ext cx="7772400" cy="5105400"/>
          </a:xfrm>
        </p:spPr>
        <p:txBody>
          <a:bodyPr/>
          <a:lstStyle/>
          <a:p>
            <a:r>
              <a:rPr lang="en-US" sz="1800" dirty="0" smtClean="0"/>
              <a:t>All information is reported by the </a:t>
            </a:r>
            <a:r>
              <a:rPr lang="en-US" sz="1800" dirty="0" err="1" smtClean="0"/>
              <a:t>ADAP</a:t>
            </a:r>
            <a:r>
              <a:rPr lang="en-US" sz="1800" dirty="0" smtClean="0"/>
              <a:t> or </a:t>
            </a:r>
            <a:r>
              <a:rPr lang="en-US" sz="1800" dirty="0" err="1" smtClean="0"/>
              <a:t>SPAP</a:t>
            </a:r>
            <a:r>
              <a:rPr lang="en-US" sz="1800" dirty="0" smtClean="0"/>
              <a:t> and subject to their updates. Use of this information is restricted to the sharing of unique </a:t>
            </a:r>
            <a:r>
              <a:rPr lang="en-US" sz="1800" dirty="0" err="1" smtClean="0"/>
              <a:t>BINs</a:t>
            </a:r>
            <a:r>
              <a:rPr lang="en-US" sz="1800" dirty="0" smtClean="0"/>
              <a:t> and </a:t>
            </a:r>
            <a:r>
              <a:rPr lang="en-US" sz="1800" dirty="0" err="1" smtClean="0"/>
              <a:t>PCNs</a:t>
            </a:r>
            <a:r>
              <a:rPr lang="en-US" sz="1800" dirty="0" smtClean="0"/>
              <a:t> for plans, payers, and processors involved in coordination of benefits of Medicare Part D beneficiaries. The document and the spreadsheet are not to be distributed further, nor displayed in other public venues.</a:t>
            </a:r>
          </a:p>
          <a:p>
            <a:pPr marL="590550" indent="-533400">
              <a:lnSpc>
                <a:spcPct val="90000"/>
              </a:lnSpc>
            </a:pPr>
            <a:r>
              <a:rPr lang="en-US" sz="2000" dirty="0" smtClean="0">
                <a:hlinkClick r:id="rId2"/>
              </a:rPr>
              <a:t>http://www.ncpdp.org/resources_spap.aspx</a:t>
            </a:r>
            <a:r>
              <a:rPr lang="en-US" sz="2000" dirty="0" smtClean="0"/>
              <a:t> </a:t>
            </a:r>
          </a:p>
          <a:p>
            <a:pPr marL="990600" lvl="1" indent="-533400">
              <a:lnSpc>
                <a:spcPct val="90000"/>
              </a:lnSpc>
            </a:pPr>
            <a:r>
              <a:rPr lang="en-US" sz="1800" i="1" dirty="0" err="1" smtClean="0"/>
              <a:t>SPAP</a:t>
            </a:r>
            <a:r>
              <a:rPr lang="en-US" sz="1800" i="1" dirty="0" smtClean="0"/>
              <a:t> </a:t>
            </a:r>
            <a:r>
              <a:rPr lang="en-US" sz="1800" i="1" dirty="0" err="1" smtClean="0"/>
              <a:t>ADAP</a:t>
            </a:r>
            <a:r>
              <a:rPr lang="en-US" sz="1800" i="1" dirty="0" smtClean="0"/>
              <a:t> BIN </a:t>
            </a:r>
            <a:r>
              <a:rPr lang="en-US" sz="1800" i="1" dirty="0" err="1" smtClean="0"/>
              <a:t>PCN</a:t>
            </a:r>
            <a:r>
              <a:rPr lang="en-US" sz="1800" i="1" dirty="0" smtClean="0"/>
              <a:t> Reference Guide</a:t>
            </a:r>
          </a:p>
          <a:p>
            <a:pPr marL="990600" lvl="1" indent="-533400">
              <a:lnSpc>
                <a:spcPct val="90000"/>
              </a:lnSpc>
            </a:pPr>
            <a:r>
              <a:rPr lang="en-US" sz="1800" i="1" dirty="0" err="1" smtClean="0"/>
              <a:t>SPAP</a:t>
            </a:r>
            <a:r>
              <a:rPr lang="en-US" sz="1800" i="1" dirty="0" smtClean="0"/>
              <a:t> </a:t>
            </a:r>
            <a:r>
              <a:rPr lang="en-US" sz="1800" i="1" dirty="0" err="1" smtClean="0"/>
              <a:t>ADAP</a:t>
            </a:r>
            <a:r>
              <a:rPr lang="en-US" sz="1800" i="1" dirty="0" smtClean="0"/>
              <a:t> BIN </a:t>
            </a:r>
            <a:r>
              <a:rPr lang="en-US" sz="1800" i="1" dirty="0" err="1" smtClean="0"/>
              <a:t>PCN</a:t>
            </a:r>
            <a:r>
              <a:rPr lang="en-US" sz="1800" i="1" dirty="0" smtClean="0"/>
              <a:t> Spreadsheet</a:t>
            </a:r>
          </a:p>
          <a:p>
            <a:pPr marL="990600" lvl="1" indent="-533400">
              <a:lnSpc>
                <a:spcPct val="90000"/>
              </a:lnSpc>
              <a:buNone/>
            </a:pPr>
            <a:endParaRPr lang="en-US" sz="1800" i="1" dirty="0" smtClean="0"/>
          </a:p>
          <a:p>
            <a:pPr marL="590550" indent="-533400">
              <a:lnSpc>
                <a:spcPct val="90000"/>
              </a:lnSpc>
            </a:pPr>
            <a:r>
              <a:rPr lang="en-US" sz="2000" dirty="0" smtClean="0"/>
              <a:t>Remember, the email for updates:</a:t>
            </a:r>
            <a:endParaRPr lang="en-US" sz="2000" dirty="0" smtClean="0">
              <a:hlinkClick r:id="rId3"/>
            </a:endParaRPr>
          </a:p>
          <a:p>
            <a:pPr marL="990600" lvl="1" indent="-533400">
              <a:lnSpc>
                <a:spcPct val="90000"/>
              </a:lnSpc>
              <a:buFont typeface="Arial" charset="0"/>
              <a:buChar char="•"/>
            </a:pPr>
            <a:r>
              <a:rPr lang="en-US" sz="2000" dirty="0" smtClean="0">
                <a:hlinkClick r:id="rId3"/>
              </a:rPr>
              <a:t>CMS-SPAP-ADAPplaninfo@ncpdp.org</a:t>
            </a:r>
            <a:r>
              <a:rPr lang="en-US" sz="2000" dirty="0" smtClean="0"/>
              <a:t> with Subject: </a:t>
            </a:r>
            <a:r>
              <a:rPr lang="en-US" sz="2000" dirty="0" err="1" smtClean="0"/>
              <a:t>SPAP</a:t>
            </a:r>
            <a:r>
              <a:rPr lang="en-US" sz="2000" dirty="0" smtClean="0"/>
              <a:t> </a:t>
            </a:r>
            <a:r>
              <a:rPr lang="en-US" sz="2000" dirty="0" err="1" smtClean="0"/>
              <a:t>ADAP</a:t>
            </a:r>
            <a:r>
              <a:rPr lang="en-US" sz="2000" dirty="0" smtClean="0"/>
              <a:t> Update</a:t>
            </a:r>
          </a:p>
          <a:p>
            <a:pPr marL="990600" lvl="1" indent="-533400">
              <a:lnSpc>
                <a:spcPct val="90000"/>
              </a:lnSpc>
              <a:buNone/>
            </a:pPr>
            <a:endParaRPr lang="en-US" sz="2000" dirty="0" smtClean="0"/>
          </a:p>
          <a:p>
            <a:pPr marL="590550" indent="-533400" algn="ctr">
              <a:lnSpc>
                <a:spcPct val="90000"/>
              </a:lnSpc>
              <a:buNone/>
            </a:pPr>
            <a:r>
              <a:rPr lang="en-US" sz="2400" dirty="0" err="1" smtClean="0">
                <a:solidFill>
                  <a:srgbClr val="FF0000"/>
                </a:solidFill>
              </a:rPr>
              <a:t>SPAPs</a:t>
            </a:r>
            <a:r>
              <a:rPr lang="en-US" sz="2400" dirty="0" smtClean="0">
                <a:solidFill>
                  <a:srgbClr val="FF0000"/>
                </a:solidFill>
              </a:rPr>
              <a:t> and </a:t>
            </a:r>
            <a:r>
              <a:rPr lang="en-US" sz="2400" dirty="0" err="1" smtClean="0">
                <a:solidFill>
                  <a:srgbClr val="FF0000"/>
                </a:solidFill>
              </a:rPr>
              <a:t>ADAPs</a:t>
            </a:r>
            <a:r>
              <a:rPr lang="en-US" sz="2400" dirty="0" smtClean="0">
                <a:solidFill>
                  <a:srgbClr val="FF0000"/>
                </a:solidFill>
              </a:rPr>
              <a:t> need to validate the list by December 19, 2011.</a:t>
            </a:r>
          </a:p>
          <a:p>
            <a:pPr marL="990600" lvl="1" indent="-533400">
              <a:lnSpc>
                <a:spcPct val="90000"/>
              </a:lnSpc>
              <a:buFont typeface="Wingdings" pitchFamily="2" charset="2"/>
              <a:buChar char="§"/>
            </a:pPr>
            <a:endParaRPr lang="en-US" sz="2000" b="1" dirty="0" smtClean="0"/>
          </a:p>
        </p:txBody>
      </p:sp>
    </p:spTree>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533400" y="2286000"/>
            <a:ext cx="8610600" cy="1143000"/>
          </a:xfrm>
        </p:spPr>
        <p:txBody>
          <a:bodyPr/>
          <a:lstStyle/>
          <a:p>
            <a:pPr eaLnBrk="1" hangingPunct="1">
              <a:buFont typeface="Wingdings" pitchFamily="2" charset="2"/>
              <a:buNone/>
            </a:pPr>
            <a:r>
              <a:rPr lang="en-US" sz="4000" b="1" dirty="0" smtClean="0">
                <a:solidFill>
                  <a:schemeClr val="bg2"/>
                </a:solidFill>
              </a:rPr>
              <a:t>Future Opportunities	</a:t>
            </a:r>
            <a:endParaRPr lang="en-US" sz="1800" b="1" dirty="0" smtClean="0">
              <a:solidFill>
                <a:schemeClr val="bg2"/>
              </a:solidFill>
            </a:endParaRPr>
          </a:p>
        </p:txBody>
      </p:sp>
      <p:sp>
        <p:nvSpPr>
          <p:cNvPr id="16387" name="Rectangle 5"/>
          <p:cNvSpPr>
            <a:spLocks noGrp="1" noChangeArrowheads="1"/>
          </p:cNvSpPr>
          <p:nvPr>
            <p:ph type="subTitle" idx="1"/>
          </p:nvPr>
        </p:nvSpPr>
        <p:spPr>
          <a:xfrm>
            <a:off x="381000" y="3505200"/>
            <a:ext cx="7848600" cy="17526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cSld>
  <p:clrMapOvr>
    <a:masterClrMapping/>
  </p:clrMapOvr>
  <p:transition>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0200" y="381000"/>
            <a:ext cx="7239000" cy="685800"/>
          </a:xfrm>
        </p:spPr>
        <p:txBody>
          <a:bodyPr>
            <a:normAutofit/>
          </a:bodyPr>
          <a:lstStyle/>
          <a:p>
            <a:r>
              <a:rPr lang="en-US" sz="2800" b="1" dirty="0" smtClean="0"/>
              <a:t>Recommendations for Changes</a:t>
            </a:r>
            <a:endParaRPr lang="en-US" sz="2800" b="1" dirty="0"/>
          </a:p>
        </p:txBody>
      </p:sp>
      <p:sp>
        <p:nvSpPr>
          <p:cNvPr id="11" name="Text Placeholder 10"/>
          <p:cNvSpPr>
            <a:spLocks noGrp="1"/>
          </p:cNvSpPr>
          <p:nvPr>
            <p:ph type="body" sz="quarter" idx="13"/>
          </p:nvPr>
        </p:nvSpPr>
        <p:spPr>
          <a:xfrm>
            <a:off x="609600" y="1447800"/>
            <a:ext cx="8153400" cy="457200"/>
          </a:xfrm>
        </p:spPr>
        <p:txBody>
          <a:bodyPr>
            <a:normAutofit/>
          </a:bodyPr>
          <a:lstStyle/>
          <a:p>
            <a:r>
              <a:rPr lang="en-US" dirty="0" smtClean="0"/>
              <a:t>	 </a:t>
            </a:r>
            <a:endParaRPr lang="en-US" dirty="0"/>
          </a:p>
        </p:txBody>
      </p:sp>
      <p:sp>
        <p:nvSpPr>
          <p:cNvPr id="10" name="Content Placeholder 9"/>
          <p:cNvSpPr>
            <a:spLocks noGrp="1"/>
          </p:cNvSpPr>
          <p:nvPr>
            <p:ph sz="half" idx="2"/>
          </p:nvPr>
        </p:nvSpPr>
        <p:spPr/>
        <p:txBody>
          <a:bodyPr/>
          <a:lstStyle/>
          <a:p>
            <a:r>
              <a:rPr lang="en-US" dirty="0" smtClean="0"/>
              <a:t>Modify the N transaction to contain additional data elements needed for process improvements.	</a:t>
            </a:r>
            <a:endParaRPr lang="en-US" dirty="0"/>
          </a:p>
        </p:txBody>
      </p:sp>
      <p:sp>
        <p:nvSpPr>
          <p:cNvPr id="12" name="Content Placeholder 11"/>
          <p:cNvSpPr>
            <a:spLocks noGrp="1"/>
          </p:cNvSpPr>
          <p:nvPr>
            <p:ph sz="half" idx="14"/>
          </p:nvPr>
        </p:nvSpPr>
        <p:spPr/>
        <p:txBody>
          <a:bodyPr/>
          <a:lstStyle/>
          <a:p>
            <a:r>
              <a:rPr lang="en-US" dirty="0" smtClean="0"/>
              <a:t>Build reporting from non-matched N transactions from TrOOP Facilitator  and from Part D sponsors	</a:t>
            </a:r>
          </a:p>
          <a:p>
            <a:endParaRPr lang="en-US" dirty="0" smtClean="0"/>
          </a:p>
          <a:p>
            <a:endParaRPr lang="en-US" dirty="0"/>
          </a:p>
        </p:txBody>
      </p:sp>
      <p:sp>
        <p:nvSpPr>
          <p:cNvPr id="14" name="Notched Right Arrow 13"/>
          <p:cNvSpPr/>
          <p:nvPr/>
        </p:nvSpPr>
        <p:spPr>
          <a:xfrm>
            <a:off x="5715000" y="23622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Documents and Settings\lmbowers\Local Settings\Temporary Internet Files\Content.IE5\FHYBJ64N\MC900053632[1].wmf"/>
          <p:cNvPicPr>
            <a:picLocks noChangeAspect="1" noChangeArrowheads="1"/>
          </p:cNvPicPr>
          <p:nvPr/>
        </p:nvPicPr>
        <p:blipFill>
          <a:blip r:embed="rId2" cstate="print"/>
          <a:srcRect/>
          <a:stretch>
            <a:fillRect/>
          </a:stretch>
        </p:blipFill>
        <p:spPr bwMode="auto">
          <a:xfrm>
            <a:off x="3810000" y="1828801"/>
            <a:ext cx="1568501" cy="1561000"/>
          </a:xfrm>
          <a:prstGeom prst="rect">
            <a:avLst/>
          </a:prstGeom>
          <a:noFill/>
        </p:spPr>
      </p:pic>
      <p:pic>
        <p:nvPicPr>
          <p:cNvPr id="2053" name="Picture 5" descr="C:\Documents and Settings\lmbowers\Local Settings\Temporary Internet Files\Content.IE5\7T4246FV\MC900012878[1].wmf"/>
          <p:cNvPicPr>
            <a:picLocks noChangeAspect="1" noChangeArrowheads="1"/>
          </p:cNvPicPr>
          <p:nvPr/>
        </p:nvPicPr>
        <p:blipFill>
          <a:blip r:embed="rId3" cstate="print"/>
          <a:srcRect/>
          <a:stretch>
            <a:fillRect/>
          </a:stretch>
        </p:blipFill>
        <p:spPr bwMode="auto">
          <a:xfrm>
            <a:off x="6629400" y="1905000"/>
            <a:ext cx="1672438" cy="1132027"/>
          </a:xfrm>
          <a:prstGeom prst="rect">
            <a:avLst/>
          </a:prstGeom>
          <a:noFill/>
        </p:spPr>
      </p:pic>
      <p:pic>
        <p:nvPicPr>
          <p:cNvPr id="16" name="Picture 2" descr="C:\Documents and Settings\lmbowers\Local Settings\Temporary Internet Files\Content.IE5\VXSW1N14\MC900439256[1].jpg"/>
          <p:cNvPicPr>
            <a:picLocks noChangeAspect="1" noChangeArrowheads="1"/>
          </p:cNvPicPr>
          <p:nvPr/>
        </p:nvPicPr>
        <p:blipFill>
          <a:blip r:embed="rId4" cstate="print"/>
          <a:srcRect/>
          <a:stretch>
            <a:fillRect/>
          </a:stretch>
        </p:blipFill>
        <p:spPr bwMode="auto">
          <a:xfrm>
            <a:off x="457200" y="1828800"/>
            <a:ext cx="2514600" cy="1706880"/>
          </a:xfrm>
          <a:prstGeom prst="rect">
            <a:avLst/>
          </a:prstGeom>
          <a:noFill/>
        </p:spPr>
      </p:pic>
      <p:sp>
        <p:nvSpPr>
          <p:cNvPr id="17" name="Content Placeholder 8"/>
          <p:cNvSpPr>
            <a:spLocks noGrp="1"/>
          </p:cNvSpPr>
          <p:nvPr>
            <p:ph sz="half" idx="1"/>
          </p:nvPr>
        </p:nvSpPr>
        <p:spPr>
          <a:xfrm>
            <a:off x="457200" y="3581400"/>
            <a:ext cx="2743200" cy="2544763"/>
          </a:xfrm>
        </p:spPr>
        <p:txBody>
          <a:bodyPr/>
          <a:lstStyle/>
          <a:p>
            <a:r>
              <a:rPr lang="en-US" dirty="0" smtClean="0"/>
              <a:t>Create an </a:t>
            </a:r>
            <a:r>
              <a:rPr lang="en-US" dirty="0" err="1" smtClean="0"/>
              <a:t>SPAP</a:t>
            </a:r>
            <a:r>
              <a:rPr lang="en-US" dirty="0" smtClean="0"/>
              <a:t>/</a:t>
            </a:r>
            <a:r>
              <a:rPr lang="en-US" dirty="0" err="1" smtClean="0"/>
              <a:t>ADAP</a:t>
            </a:r>
            <a:r>
              <a:rPr lang="en-US" dirty="0" smtClean="0"/>
              <a:t> unique </a:t>
            </a:r>
            <a:r>
              <a:rPr lang="en-US" dirty="0" err="1" smtClean="0"/>
              <a:t>RxBIN</a:t>
            </a:r>
            <a:r>
              <a:rPr lang="en-US" dirty="0" smtClean="0"/>
              <a:t> table.  </a:t>
            </a:r>
          </a:p>
          <a:p>
            <a:pPr>
              <a:buNone/>
            </a:pPr>
            <a:r>
              <a:rPr lang="en-US" dirty="0" smtClean="0"/>
              <a:t>      Allow the Part D Plan to use this list to mark transactions as qualified	</a:t>
            </a:r>
            <a:endParaRPr lang="en-US" dirty="0"/>
          </a:p>
        </p:txBody>
      </p:sp>
      <p:sp>
        <p:nvSpPr>
          <p:cNvPr id="19" name="Notched Right Arrow 18"/>
          <p:cNvSpPr/>
          <p:nvPr/>
        </p:nvSpPr>
        <p:spPr>
          <a:xfrm>
            <a:off x="2971800" y="2362200"/>
            <a:ext cx="609600" cy="6096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2800" b="1" dirty="0" smtClean="0">
                <a:solidFill>
                  <a:schemeClr val="accent6"/>
                </a:solidFill>
              </a:rPr>
              <a:t>Acronyms/Definitions, cont.</a:t>
            </a:r>
          </a:p>
        </p:txBody>
      </p:sp>
      <p:sp>
        <p:nvSpPr>
          <p:cNvPr id="6147" name="Content Placeholder 2"/>
          <p:cNvSpPr>
            <a:spLocks noGrp="1"/>
          </p:cNvSpPr>
          <p:nvPr>
            <p:ph idx="1"/>
          </p:nvPr>
        </p:nvSpPr>
        <p:spPr>
          <a:xfrm>
            <a:off x="609600" y="1219200"/>
            <a:ext cx="7772400" cy="5257800"/>
          </a:xfrm>
        </p:spPr>
        <p:txBody>
          <a:bodyPr/>
          <a:lstStyle/>
          <a:p>
            <a:r>
              <a:rPr lang="en-US" sz="1800" dirty="0" err="1" smtClean="0"/>
              <a:t>PLRO</a:t>
            </a:r>
            <a:r>
              <a:rPr lang="en-US" sz="1800" dirty="0" smtClean="0"/>
              <a:t> - Patient Liability Reduction Due to Other Payer Amount - the amount by which patient liability is reduced due to payment by other payers that are not </a:t>
            </a:r>
            <a:r>
              <a:rPr lang="en-US" sz="1800" dirty="0" err="1" smtClean="0"/>
              <a:t>TrOOP</a:t>
            </a:r>
            <a:r>
              <a:rPr lang="en-US" sz="1800" dirty="0" smtClean="0"/>
              <a:t> eligible.</a:t>
            </a:r>
          </a:p>
          <a:p>
            <a:r>
              <a:rPr lang="en-US" sz="1800" dirty="0" smtClean="0"/>
              <a:t>Qualified status - the status assigned to supplemental payers where their payments are considered </a:t>
            </a:r>
            <a:r>
              <a:rPr lang="en-US" sz="1800" dirty="0" err="1" smtClean="0"/>
              <a:t>TrOOPable</a:t>
            </a:r>
            <a:r>
              <a:rPr lang="en-US" sz="1800" dirty="0" smtClean="0"/>
              <a:t>.</a:t>
            </a:r>
          </a:p>
          <a:p>
            <a:r>
              <a:rPr lang="en-US" sz="1800" dirty="0" err="1" smtClean="0"/>
              <a:t>SPAP</a:t>
            </a:r>
            <a:r>
              <a:rPr lang="en-US" sz="1800" dirty="0" smtClean="0"/>
              <a:t> - State Pharmacy Assistance Programs-state sponsored programs that provide financial assistance for supplemental prescription drug coverage for Part D eligible individuals</a:t>
            </a:r>
          </a:p>
          <a:p>
            <a:r>
              <a:rPr lang="en-US" sz="1800" dirty="0" smtClean="0"/>
              <a:t>Transaction Facilitator - the entity (RelayHealth) that assists in translating and  forwarding paid supplemental claims to the Part D plan. (formerly the TrOOP Facilitator)</a:t>
            </a:r>
          </a:p>
          <a:p>
            <a:r>
              <a:rPr lang="en-US" sz="1800" dirty="0" err="1" smtClean="0"/>
              <a:t>TrOOP</a:t>
            </a:r>
            <a:r>
              <a:rPr lang="en-US" sz="1800" dirty="0" smtClean="0"/>
              <a:t> - costs paid by a beneficiary or on the beneficiaries behalf that accumulate towards the catastrophic limit/out-of-pocket threshold</a:t>
            </a:r>
          </a:p>
          <a:p>
            <a:r>
              <a:rPr lang="en-US" sz="1800" dirty="0" smtClean="0"/>
              <a:t>“Other </a:t>
            </a:r>
            <a:r>
              <a:rPr lang="en-US" sz="1800" dirty="0" err="1" smtClean="0"/>
              <a:t>TrOOP</a:t>
            </a:r>
            <a:r>
              <a:rPr lang="en-US" sz="1800" dirty="0" smtClean="0"/>
              <a:t>” - payments paid by a supplemental plan that are considered </a:t>
            </a:r>
            <a:r>
              <a:rPr lang="en-US" sz="1800" dirty="0" err="1" smtClean="0"/>
              <a:t>TrOOPable</a:t>
            </a:r>
            <a:r>
              <a:rPr lang="en-US" sz="1800" dirty="0" smtClean="0"/>
              <a:t> (e.g. Qualified </a:t>
            </a:r>
            <a:r>
              <a:rPr lang="en-US" sz="1800" dirty="0" err="1" smtClean="0"/>
              <a:t>SPAP</a:t>
            </a:r>
            <a:r>
              <a:rPr lang="en-US" sz="1800" dirty="0" smtClean="0"/>
              <a:t>/all ADAPs/some charities).</a:t>
            </a:r>
          </a:p>
          <a:p>
            <a:endParaRPr lang="en-US" sz="2000" dirty="0" smtClean="0"/>
          </a:p>
          <a:p>
            <a:endParaRPr lang="en-US" sz="2000" dirty="0" smtClean="0"/>
          </a:p>
          <a:p>
            <a:endParaRPr lang="en-US" sz="2000" dirty="0" smtClean="0"/>
          </a:p>
        </p:txBody>
      </p:sp>
    </p:spTree>
  </p:cSld>
  <p:clrMapOvr>
    <a:masterClrMapping/>
  </p:clrMapOvr>
  <p:transition>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533400" y="2286000"/>
            <a:ext cx="8610600" cy="1143000"/>
          </a:xfrm>
        </p:spPr>
        <p:txBody>
          <a:bodyPr/>
          <a:lstStyle/>
          <a:p>
            <a:pPr eaLnBrk="1" hangingPunct="1">
              <a:buFont typeface="Wingdings" pitchFamily="2" charset="2"/>
              <a:buNone/>
            </a:pPr>
            <a:r>
              <a:rPr lang="en-US" sz="4000" b="1" dirty="0" smtClean="0">
                <a:solidFill>
                  <a:schemeClr val="bg2"/>
                </a:solidFill>
              </a:rPr>
              <a:t>Join the Effort</a:t>
            </a:r>
            <a:endParaRPr lang="en-US" sz="1800" b="1" dirty="0" smtClean="0">
              <a:solidFill>
                <a:schemeClr val="bg2"/>
              </a:solidFill>
            </a:endParaRPr>
          </a:p>
        </p:txBody>
      </p:sp>
      <p:sp>
        <p:nvSpPr>
          <p:cNvPr id="16387" name="Rectangle 5"/>
          <p:cNvSpPr>
            <a:spLocks noGrp="1" noChangeArrowheads="1"/>
          </p:cNvSpPr>
          <p:nvPr>
            <p:ph type="subTitle" idx="1"/>
          </p:nvPr>
        </p:nvSpPr>
        <p:spPr>
          <a:xfrm>
            <a:off x="381000" y="3505200"/>
            <a:ext cx="7848600" cy="17526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cSld>
  <p:clrMapOvr>
    <a:masterClrMapping/>
  </p:clrMapOvr>
  <p:transition>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7FE21EDC-246C-419A-A199-2876517B987F}" type="slidenum">
              <a:rPr lang="en-US"/>
              <a:pPr/>
              <a:t>61</a:t>
            </a:fld>
            <a:endParaRPr lang="en-US" dirty="0"/>
          </a:p>
        </p:txBody>
      </p:sp>
      <p:sp>
        <p:nvSpPr>
          <p:cNvPr id="19459" name="Rectangle 2"/>
          <p:cNvSpPr>
            <a:spLocks noGrp="1" noChangeArrowheads="1"/>
          </p:cNvSpPr>
          <p:nvPr>
            <p:ph type="title"/>
          </p:nvPr>
        </p:nvSpPr>
        <p:spPr/>
        <p:txBody>
          <a:bodyPr/>
          <a:lstStyle/>
          <a:p>
            <a:r>
              <a:rPr lang="en-US" sz="2800" b="1" dirty="0" smtClean="0"/>
              <a:t>NCPDP Information</a:t>
            </a:r>
          </a:p>
        </p:txBody>
      </p:sp>
      <p:sp>
        <p:nvSpPr>
          <p:cNvPr id="19460" name="Rectangle 3"/>
          <p:cNvSpPr>
            <a:spLocks noGrp="1" noChangeArrowheads="1"/>
          </p:cNvSpPr>
          <p:nvPr>
            <p:ph type="body" idx="1"/>
          </p:nvPr>
        </p:nvSpPr>
        <p:spPr>
          <a:xfrm>
            <a:off x="685800" y="1143000"/>
            <a:ext cx="7772400" cy="5334000"/>
          </a:xfrm>
        </p:spPr>
        <p:txBody>
          <a:bodyPr/>
          <a:lstStyle/>
          <a:p>
            <a:pPr marL="457200" indent="-457200">
              <a:spcBef>
                <a:spcPts val="0"/>
              </a:spcBef>
              <a:buNone/>
              <a:tabLst>
                <a:tab pos="342900" algn="l"/>
              </a:tabLst>
            </a:pPr>
            <a:r>
              <a:rPr lang="en-US" sz="2000" dirty="0" smtClean="0">
                <a:solidFill>
                  <a:schemeClr val="tx2"/>
                </a:solidFill>
                <a:latin typeface="Arial" charset="0"/>
              </a:rPr>
              <a:t>NCPDP Task Groups are open to </a:t>
            </a:r>
            <a:r>
              <a:rPr lang="en-US" sz="2000" i="1" dirty="0" smtClean="0">
                <a:solidFill>
                  <a:schemeClr val="tx2"/>
                </a:solidFill>
                <a:latin typeface="Arial" charset="0"/>
              </a:rPr>
              <a:t>any interested party </a:t>
            </a:r>
            <a:r>
              <a:rPr lang="en-US" sz="2000" dirty="0" smtClean="0">
                <a:solidFill>
                  <a:schemeClr val="tx2"/>
                </a:solidFill>
                <a:latin typeface="Arial" charset="0"/>
              </a:rPr>
              <a:t>who are willing to participate and work</a:t>
            </a:r>
          </a:p>
          <a:p>
            <a:pPr marL="457200" indent="-457200">
              <a:spcBef>
                <a:spcPts val="0"/>
              </a:spcBef>
              <a:tabLst>
                <a:tab pos="342900" algn="l"/>
              </a:tabLst>
            </a:pPr>
            <a:r>
              <a:rPr lang="en-US" sz="2000" dirty="0" smtClean="0">
                <a:solidFill>
                  <a:schemeClr val="tx2"/>
                </a:solidFill>
                <a:latin typeface="Arial" charset="0"/>
              </a:rPr>
              <a:t>Task Groups meet via conference call usually 1-2 times per month</a:t>
            </a:r>
          </a:p>
          <a:p>
            <a:pPr marL="857250" lvl="1" indent="-457200">
              <a:spcBef>
                <a:spcPts val="0"/>
              </a:spcBef>
              <a:tabLst>
                <a:tab pos="342900" algn="l"/>
              </a:tabLst>
            </a:pPr>
            <a:r>
              <a:rPr lang="en-US" sz="1800" dirty="0" smtClean="0">
                <a:latin typeface="Arial" charset="0"/>
                <a:hlinkClick r:id="rId2"/>
              </a:rPr>
              <a:t>http://www.ncpdp.org/get_involved.aspx</a:t>
            </a:r>
            <a:r>
              <a:rPr lang="en-US" sz="1800" dirty="0" smtClean="0">
                <a:latin typeface="Arial" charset="0"/>
              </a:rPr>
              <a:t> - under Task Groups </a:t>
            </a:r>
            <a:endParaRPr lang="en-US" sz="1800" dirty="0" smtClean="0">
              <a:solidFill>
                <a:schemeClr val="tx2"/>
              </a:solidFill>
              <a:latin typeface="Arial" charset="0"/>
            </a:endParaRPr>
          </a:p>
          <a:p>
            <a:pPr marL="457200" indent="-457200">
              <a:spcBef>
                <a:spcPts val="0"/>
              </a:spcBef>
              <a:buNone/>
              <a:tabLst>
                <a:tab pos="342900" algn="l"/>
              </a:tabLst>
            </a:pPr>
            <a:endParaRPr lang="en-US" sz="2000" dirty="0" smtClean="0">
              <a:solidFill>
                <a:schemeClr val="tx2"/>
              </a:solidFill>
              <a:latin typeface="Arial" charset="0"/>
            </a:endParaRPr>
          </a:p>
          <a:p>
            <a:pPr marL="457200" indent="-457200">
              <a:spcBef>
                <a:spcPts val="0"/>
              </a:spcBef>
              <a:buNone/>
              <a:tabLst>
                <a:tab pos="342900" algn="l"/>
              </a:tabLst>
            </a:pPr>
            <a:r>
              <a:rPr lang="en-US" sz="2000" dirty="0" smtClean="0">
                <a:solidFill>
                  <a:schemeClr val="tx2"/>
                </a:solidFill>
                <a:latin typeface="Arial" charset="0"/>
              </a:rPr>
              <a:t>Obtain NCPDP standards</a:t>
            </a:r>
          </a:p>
          <a:p>
            <a:pPr marL="914400" lvl="1" indent="-457200">
              <a:spcBef>
                <a:spcPts val="0"/>
              </a:spcBef>
              <a:buFontTx/>
              <a:buChar char="•"/>
              <a:tabLst>
                <a:tab pos="342900" algn="l"/>
              </a:tabLst>
            </a:pPr>
            <a:r>
              <a:rPr lang="en-US" sz="2000" dirty="0" smtClean="0">
                <a:solidFill>
                  <a:schemeClr val="tx2"/>
                </a:solidFill>
                <a:latin typeface="Arial" charset="0"/>
              </a:rPr>
              <a:t>If a member – </a:t>
            </a:r>
            <a:r>
              <a:rPr lang="en-US" sz="2000" dirty="0" smtClean="0">
                <a:latin typeface="Arial" charset="0"/>
                <a:hlinkClick r:id="rId3"/>
              </a:rPr>
              <a:t>http://www.ncpdp.org/members/members_download.aspx</a:t>
            </a:r>
            <a:r>
              <a:rPr lang="en-US" sz="2000" dirty="0" smtClean="0">
                <a:latin typeface="Arial" charset="0"/>
              </a:rPr>
              <a:t> </a:t>
            </a:r>
          </a:p>
          <a:p>
            <a:pPr marL="914400" lvl="1" indent="-457200">
              <a:spcBef>
                <a:spcPts val="0"/>
              </a:spcBef>
              <a:buFontTx/>
              <a:buChar char="•"/>
              <a:tabLst>
                <a:tab pos="342900" algn="l"/>
              </a:tabLst>
            </a:pPr>
            <a:r>
              <a:rPr lang="en-US" sz="2000" dirty="0" smtClean="0">
                <a:latin typeface="Arial" charset="0"/>
              </a:rPr>
              <a:t>If not a member – all NCPDP standards are available free of charge with yearly membership</a:t>
            </a:r>
          </a:p>
          <a:p>
            <a:pPr marL="1371600" lvl="2" indent="-457200">
              <a:spcBef>
                <a:spcPts val="0"/>
              </a:spcBef>
              <a:tabLst>
                <a:tab pos="342900" algn="l"/>
              </a:tabLst>
            </a:pPr>
            <a:r>
              <a:rPr lang="en-US" sz="2000" u="sng" dirty="0" smtClean="0">
                <a:solidFill>
                  <a:srgbClr val="0070C0"/>
                </a:solidFill>
                <a:latin typeface="Arial" charset="0"/>
                <a:hlinkClick r:id="rId4"/>
              </a:rPr>
              <a:t>http://www.ncpdp.org/standards_purchase.aspx</a:t>
            </a:r>
            <a:endParaRPr lang="en-US" sz="2000" u="sng" dirty="0" smtClean="0">
              <a:solidFill>
                <a:srgbClr val="0070C0"/>
              </a:solidFill>
              <a:latin typeface="Arial" charset="0"/>
            </a:endParaRPr>
          </a:p>
          <a:p>
            <a:pPr marL="571500" indent="-457200">
              <a:spcBef>
                <a:spcPts val="0"/>
              </a:spcBef>
              <a:buNone/>
              <a:tabLst>
                <a:tab pos="342900" algn="l"/>
              </a:tabLst>
            </a:pPr>
            <a:endParaRPr lang="en-US" sz="2000" b="1" dirty="0" smtClean="0">
              <a:latin typeface="Arial" charset="0"/>
            </a:endParaRPr>
          </a:p>
          <a:p>
            <a:pPr marL="571500" indent="-457200">
              <a:spcBef>
                <a:spcPts val="0"/>
              </a:spcBef>
              <a:buNone/>
              <a:tabLst>
                <a:tab pos="342900" algn="l"/>
              </a:tabLst>
            </a:pPr>
            <a:r>
              <a:rPr lang="en-US" sz="2000" b="1" dirty="0" smtClean="0">
                <a:latin typeface="Arial" charset="0"/>
              </a:rPr>
              <a:t>“4Rx Recommendations” document </a:t>
            </a:r>
            <a:r>
              <a:rPr lang="en-US" sz="2000" u="sng" dirty="0" smtClean="0">
                <a:solidFill>
                  <a:srgbClr val="0070C0"/>
                </a:solidFill>
                <a:latin typeface="Arial" charset="0"/>
                <a:hlinkClick r:id="rId5"/>
              </a:rPr>
              <a:t>http://www.ncpdp.org/news_hipaa_trans_current.aspx#4RX</a:t>
            </a:r>
            <a:endParaRPr lang="en-US" sz="2000" u="sng" dirty="0" smtClean="0">
              <a:solidFill>
                <a:srgbClr val="0070C0"/>
              </a:solidFill>
              <a:latin typeface="Arial" charset="0"/>
            </a:endParaRPr>
          </a:p>
          <a:p>
            <a:pPr marL="571500" indent="-457200">
              <a:spcBef>
                <a:spcPct val="50000"/>
              </a:spcBef>
              <a:tabLst>
                <a:tab pos="342900" algn="l"/>
              </a:tabLst>
            </a:pPr>
            <a:endParaRPr lang="en-US" sz="2000" u="sng" dirty="0" smtClean="0">
              <a:solidFill>
                <a:srgbClr val="0070C0"/>
              </a:solidFill>
              <a:latin typeface="Arial" charset="0"/>
            </a:endParaRPr>
          </a:p>
          <a:p>
            <a:pPr marL="990600" lvl="1" indent="-533400">
              <a:lnSpc>
                <a:spcPct val="90000"/>
              </a:lnSpc>
              <a:buNone/>
            </a:pPr>
            <a:endParaRPr lang="en-US" sz="2000" b="1" dirty="0" smtClean="0"/>
          </a:p>
        </p:txBody>
      </p:sp>
    </p:spTree>
  </p:cSld>
  <p:clrMapOvr>
    <a:masterClrMapping/>
  </p:clrMapOvr>
  <p:transition>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533400" y="2286000"/>
            <a:ext cx="8610600" cy="1143000"/>
          </a:xfrm>
        </p:spPr>
        <p:txBody>
          <a:bodyPr/>
          <a:lstStyle/>
          <a:p>
            <a:pPr eaLnBrk="1" hangingPunct="1">
              <a:buFont typeface="Wingdings" pitchFamily="2" charset="2"/>
              <a:buNone/>
            </a:pPr>
            <a:r>
              <a:rPr lang="en-US" sz="4000" b="1" dirty="0" smtClean="0">
                <a:solidFill>
                  <a:schemeClr val="bg2"/>
                </a:solidFill>
              </a:rPr>
              <a:t>References</a:t>
            </a:r>
            <a:endParaRPr lang="en-US" sz="1800" b="1" dirty="0" smtClean="0">
              <a:solidFill>
                <a:schemeClr val="bg2"/>
              </a:solidFill>
            </a:endParaRPr>
          </a:p>
        </p:txBody>
      </p:sp>
      <p:sp>
        <p:nvSpPr>
          <p:cNvPr id="16387" name="Rectangle 5"/>
          <p:cNvSpPr>
            <a:spLocks noGrp="1" noChangeArrowheads="1"/>
          </p:cNvSpPr>
          <p:nvPr>
            <p:ph type="subTitle" idx="1"/>
          </p:nvPr>
        </p:nvSpPr>
        <p:spPr>
          <a:xfrm>
            <a:off x="381000" y="3505200"/>
            <a:ext cx="7848600" cy="17526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152400"/>
            <a:ext cx="7543800" cy="1143000"/>
          </a:xfrm>
        </p:spPr>
        <p:txBody>
          <a:bodyPr/>
          <a:lstStyle/>
          <a:p>
            <a:pPr eaLnBrk="1" hangingPunct="1">
              <a:buFont typeface="Wingdings" pitchFamily="2" charset="2"/>
              <a:buNone/>
            </a:pPr>
            <a:r>
              <a:rPr lang="en-US" sz="2800" b="1" dirty="0" smtClean="0">
                <a:solidFill>
                  <a:schemeClr val="accent6"/>
                </a:solidFill>
              </a:rPr>
              <a:t>Medicare Prescription Drug Benefit Manual Chapter 14</a:t>
            </a:r>
          </a:p>
        </p:txBody>
      </p:sp>
      <p:sp>
        <p:nvSpPr>
          <p:cNvPr id="5123" name="Rectangle 3"/>
          <p:cNvSpPr>
            <a:spLocks noGrp="1" noChangeArrowheads="1"/>
          </p:cNvSpPr>
          <p:nvPr>
            <p:ph type="body" idx="1"/>
          </p:nvPr>
        </p:nvSpPr>
        <p:spPr>
          <a:xfrm>
            <a:off x="457200" y="1143000"/>
            <a:ext cx="8229600" cy="5334000"/>
          </a:xfrm>
        </p:spPr>
        <p:txBody>
          <a:bodyPr/>
          <a:lstStyle/>
          <a:p>
            <a:pPr>
              <a:lnSpc>
                <a:spcPct val="80000"/>
              </a:lnSpc>
              <a:buFont typeface="Wingdings" pitchFamily="2" charset="2"/>
              <a:buNone/>
              <a:defRPr/>
            </a:pPr>
            <a:endParaRPr lang="en-US" sz="2000" dirty="0" smtClean="0">
              <a:solidFill>
                <a:srgbClr val="000000"/>
              </a:solidFill>
            </a:endParaRPr>
          </a:p>
          <a:p>
            <a:pPr indent="0">
              <a:buFontTx/>
              <a:buNone/>
              <a:defRPr/>
            </a:pPr>
            <a:r>
              <a:rPr lang="en-US" sz="2400" b="1" dirty="0" smtClean="0"/>
              <a:t>60.3 – Supplying Claims Information When a Supplemental Payment Is Made (Rev. 4; Issued: 09-26-08; Effective/Implementation Date: 09-26-08) </a:t>
            </a:r>
            <a:endParaRPr lang="en-US" sz="2400" dirty="0" smtClean="0"/>
          </a:p>
          <a:p>
            <a:pPr lvl="1" indent="0">
              <a:buFontTx/>
              <a:buNone/>
              <a:defRPr/>
            </a:pPr>
            <a:r>
              <a:rPr lang="en-US" sz="2000" dirty="0" smtClean="0"/>
              <a:t>In order for the COB and TrOOP tracking processes to function as effectively as possible, other payers should supply paid claims information to the Part D sponsor after making a payment that is supplemental to a Medicare payment. This will happen automatically if the other payer reports their coverage information to CMS in accordance with the processes described in section 60.1 of this chapter with the appropriate Rx BIN and/or PCN combination to enable the TrOOP facilitator to identify the supplemental payer’s status. </a:t>
            </a:r>
          </a:p>
        </p:txBody>
      </p:sp>
    </p:spTree>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800" b="1" dirty="0" smtClean="0"/>
              <a:t>Part D Requirements- Retroactivity</a:t>
            </a:r>
          </a:p>
        </p:txBody>
      </p:sp>
      <p:sp>
        <p:nvSpPr>
          <p:cNvPr id="9219" name="Content Placeholder 2"/>
          <p:cNvSpPr>
            <a:spLocks noGrp="1"/>
          </p:cNvSpPr>
          <p:nvPr>
            <p:ph idx="1"/>
          </p:nvPr>
        </p:nvSpPr>
        <p:spPr>
          <a:xfrm>
            <a:off x="457200" y="1676400"/>
            <a:ext cx="8458200" cy="4114800"/>
          </a:xfrm>
        </p:spPr>
        <p:txBody>
          <a:bodyPr/>
          <a:lstStyle/>
          <a:p>
            <a:pPr indent="0">
              <a:buFontTx/>
              <a:buNone/>
            </a:pPr>
            <a:r>
              <a:rPr lang="en-US" sz="2400" b="1" dirty="0" smtClean="0"/>
              <a:t>50.15.3 – Retroactive Claims Adjustments and Resolution Directly with Other Payers</a:t>
            </a:r>
          </a:p>
          <a:p>
            <a:pPr indent="0">
              <a:buFontTx/>
              <a:buNone/>
            </a:pPr>
            <a:r>
              <a:rPr lang="en-US" sz="2400" dirty="0" smtClean="0"/>
              <a:t>“Part D sponsors must coordinate benefits with </a:t>
            </a:r>
            <a:r>
              <a:rPr lang="en-US" sz="2400" dirty="0" err="1" smtClean="0"/>
              <a:t>SPAPs</a:t>
            </a:r>
            <a:r>
              <a:rPr lang="en-US" sz="2400" dirty="0" smtClean="0"/>
              <a:t> and other providers of prescription drug coverage and appropriately adjudicate claims. Compliance with this requirement includes not only coordinating benefits with other payers at POS, but also the need to work with beneficiaries and other payers to resolve post-adjudicative payment issues arising from retroactive claims changes.”</a:t>
            </a:r>
          </a:p>
        </p:txBody>
      </p:sp>
    </p:spTree>
  </p:cSld>
  <p:clrMapOvr>
    <a:masterClrMapping/>
  </p:clrMapOvr>
  <p:transition>
    <p:randomBa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47800" y="228600"/>
            <a:ext cx="7010400" cy="1143000"/>
          </a:xfrm>
        </p:spPr>
        <p:txBody>
          <a:bodyPr/>
          <a:lstStyle/>
          <a:p>
            <a:r>
              <a:rPr lang="en-US" sz="2800" b="1" dirty="0" smtClean="0"/>
              <a:t/>
            </a:r>
            <a:br>
              <a:rPr lang="en-US" sz="2800" b="1" dirty="0" smtClean="0"/>
            </a:br>
            <a:r>
              <a:rPr lang="en-US" sz="2800" b="1" dirty="0" smtClean="0"/>
              <a:t>AIDS Drug Assistance Programs (</a:t>
            </a:r>
            <a:r>
              <a:rPr lang="en-US" sz="2800" b="1" dirty="0" err="1" smtClean="0"/>
              <a:t>ADAP</a:t>
            </a:r>
            <a:r>
              <a:rPr lang="en-US" sz="2800" b="1" dirty="0" smtClean="0"/>
              <a:t>) </a:t>
            </a:r>
            <a:r>
              <a:rPr lang="en-US" dirty="0" smtClean="0"/>
              <a:t/>
            </a:r>
            <a:br>
              <a:rPr lang="en-US" dirty="0" smtClean="0"/>
            </a:br>
            <a:endParaRPr lang="en-US" dirty="0" smtClean="0"/>
          </a:p>
        </p:txBody>
      </p:sp>
      <p:sp>
        <p:nvSpPr>
          <p:cNvPr id="13315" name="Content Placeholder 2"/>
          <p:cNvSpPr>
            <a:spLocks noGrp="1"/>
          </p:cNvSpPr>
          <p:nvPr>
            <p:ph idx="1"/>
          </p:nvPr>
        </p:nvSpPr>
        <p:spPr>
          <a:xfrm>
            <a:off x="685800" y="1371600"/>
            <a:ext cx="7772400" cy="4724400"/>
          </a:xfrm>
        </p:spPr>
        <p:txBody>
          <a:bodyPr/>
          <a:lstStyle/>
          <a:p>
            <a:pPr>
              <a:buFontTx/>
              <a:buNone/>
            </a:pPr>
            <a:r>
              <a:rPr lang="en-US" sz="1800" b="1" dirty="0" smtClean="0"/>
              <a:t>Chapter 14-AIDS Drug Assistance Programs (ADA)</a:t>
            </a:r>
          </a:p>
          <a:p>
            <a:r>
              <a:rPr lang="en-US" sz="1800" dirty="0" smtClean="0"/>
              <a:t>To the extent that ADAPs want to be set up to pay benefits at the point-of-sale and wish to be included in the automated payer data exchange provided by the COB contractor, they will need to exchange eligibility files with CMS and be included in the COB files provided by CMS. The advantage to this approach is that claims will be automatically adjudicated at point-of-sale (POS). Alternatively</a:t>
            </a:r>
            <a:r>
              <a:rPr lang="en-US" sz="1800" dirty="0" smtClean="0">
                <a:solidFill>
                  <a:srgbClr val="FF0000"/>
                </a:solidFill>
              </a:rPr>
              <a:t>, ADAPs may require beneficiaries to submit paper claims after the POS transaction and can then submit those claims to the TrOOP facilitation contractor in batch form. </a:t>
            </a:r>
            <a:r>
              <a:rPr lang="en-US" sz="1800" dirty="0" smtClean="0"/>
              <a:t>The TrOOP facilitation contractor will create an NCPDP N</a:t>
            </a:r>
            <a:r>
              <a:rPr lang="en-US" sz="1800" i="1" dirty="0" smtClean="0"/>
              <a:t>x </a:t>
            </a:r>
            <a:r>
              <a:rPr lang="en-US" sz="1800" dirty="0" smtClean="0"/>
              <a:t>transaction based on that batched claims data and will send it back to the beneficiary’s Part D sponsor for accurate TrOOP recalculation.</a:t>
            </a:r>
          </a:p>
          <a:p>
            <a:endParaRPr lang="en-US" dirty="0" smtClean="0"/>
          </a:p>
        </p:txBody>
      </p:sp>
    </p:spTree>
  </p:cSld>
  <p:clrMapOvr>
    <a:masterClrMapping/>
  </p:clrMapOvr>
  <p:transition>
    <p:randomBa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sz="2800" b="1" dirty="0" smtClean="0"/>
              <a:t>Instructions to </a:t>
            </a:r>
            <a:r>
              <a:rPr lang="en-US" sz="2800" b="1" dirty="0" err="1" smtClean="0"/>
              <a:t>ADAPs</a:t>
            </a:r>
            <a:endParaRPr lang="en-US" sz="2800" b="1" dirty="0" smtClean="0"/>
          </a:p>
        </p:txBody>
      </p:sp>
      <p:sp>
        <p:nvSpPr>
          <p:cNvPr id="14339" name="Content Placeholder 7"/>
          <p:cNvSpPr>
            <a:spLocks noGrp="1"/>
          </p:cNvSpPr>
          <p:nvPr>
            <p:ph idx="1"/>
          </p:nvPr>
        </p:nvSpPr>
        <p:spPr>
          <a:xfrm>
            <a:off x="685800" y="1143000"/>
            <a:ext cx="7772400" cy="4800600"/>
          </a:xfrm>
        </p:spPr>
        <p:txBody>
          <a:bodyPr/>
          <a:lstStyle/>
          <a:p>
            <a:pPr indent="0">
              <a:buFontTx/>
              <a:buNone/>
            </a:pPr>
            <a:r>
              <a:rPr lang="en-US" sz="2200" dirty="0" smtClean="0"/>
              <a:t>“However, if the </a:t>
            </a:r>
            <a:r>
              <a:rPr lang="en-US" sz="2200" dirty="0" err="1" smtClean="0"/>
              <a:t>ADAP</a:t>
            </a:r>
            <a:r>
              <a:rPr lang="en-US" sz="2200" dirty="0" smtClean="0"/>
              <a:t> does not have electronic claims processing capability, the </a:t>
            </a:r>
            <a:r>
              <a:rPr lang="en-US" sz="2200" dirty="0" err="1" smtClean="0"/>
              <a:t>ADAP</a:t>
            </a:r>
            <a:r>
              <a:rPr lang="en-US" sz="2200" dirty="0" smtClean="0"/>
              <a:t> may alternatively submit a batch file of supplemental claims information or make arrangements to submit information in another format to the </a:t>
            </a:r>
            <a:r>
              <a:rPr lang="en-US" sz="2200" dirty="0" err="1" smtClean="0"/>
              <a:t>TrOOP</a:t>
            </a:r>
            <a:r>
              <a:rPr lang="en-US" sz="2200" dirty="0" smtClean="0"/>
              <a:t> facilitator. The supplemental claims data submitted to the Troop facilitator will then be supplied to the Part D sponsors for </a:t>
            </a:r>
            <a:r>
              <a:rPr lang="en-US" sz="2200" dirty="0" err="1" smtClean="0"/>
              <a:t>TrOOP</a:t>
            </a:r>
            <a:r>
              <a:rPr lang="en-US" sz="2200" dirty="0" smtClean="0"/>
              <a:t> calculation. If the </a:t>
            </a:r>
            <a:r>
              <a:rPr lang="en-US" sz="2200" dirty="0" err="1" smtClean="0"/>
              <a:t>ADAP</a:t>
            </a:r>
            <a:r>
              <a:rPr lang="en-US" sz="2200" dirty="0" smtClean="0"/>
              <a:t> uses the batch process, it must still establish a unique </a:t>
            </a:r>
            <a:r>
              <a:rPr lang="en-US" sz="2200" dirty="0" err="1" smtClean="0"/>
              <a:t>RxBIN</a:t>
            </a:r>
            <a:r>
              <a:rPr lang="en-US" sz="2200" dirty="0" smtClean="0"/>
              <a:t>/</a:t>
            </a:r>
            <a:r>
              <a:rPr lang="en-US" sz="2200" dirty="0" err="1" smtClean="0"/>
              <a:t>PCN</a:t>
            </a:r>
            <a:r>
              <a:rPr lang="en-US" sz="2200" dirty="0" smtClean="0"/>
              <a:t> and participate in the data sharing exchange with CMS’ COB contractor. If the </a:t>
            </a:r>
            <a:r>
              <a:rPr lang="en-US" sz="2200" dirty="0" err="1" smtClean="0"/>
              <a:t>ADAP</a:t>
            </a:r>
            <a:r>
              <a:rPr lang="en-US" sz="2200" dirty="0" smtClean="0"/>
              <a:t> does not either support the on-line or batch process, no N transaction will be created and Part D sponsors will not be required to coordinate benefits if the claim(s) later adjust.”</a:t>
            </a:r>
          </a:p>
        </p:txBody>
      </p:sp>
      <p:sp>
        <p:nvSpPr>
          <p:cNvPr id="14340" name="TextBox 11"/>
          <p:cNvSpPr txBox="1">
            <a:spLocks noChangeArrowheads="1"/>
          </p:cNvSpPr>
          <p:nvPr/>
        </p:nvSpPr>
        <p:spPr bwMode="auto">
          <a:xfrm>
            <a:off x="1905000" y="5965825"/>
            <a:ext cx="7010400" cy="892175"/>
          </a:xfrm>
          <a:prstGeom prst="rect">
            <a:avLst/>
          </a:prstGeom>
          <a:noFill/>
          <a:ln w="9525">
            <a:noFill/>
            <a:miter lim="800000"/>
            <a:headEnd/>
            <a:tailEnd/>
          </a:ln>
        </p:spPr>
        <p:txBody>
          <a:bodyPr>
            <a:spAutoFit/>
          </a:bodyPr>
          <a:lstStyle/>
          <a:p>
            <a:pPr>
              <a:buFont typeface="Wingdings" pitchFamily="2" charset="2"/>
              <a:buNone/>
            </a:pPr>
            <a:r>
              <a:rPr lang="en-US" i="1"/>
              <a:t>Letter to the Assistant Surgeon General , Associate Administrator HIV/AIDS Bureau dated October 12, 2010</a:t>
            </a:r>
          </a:p>
          <a:p>
            <a:endParaRPr lang="en-US" i="1"/>
          </a:p>
        </p:txBody>
      </p:sp>
    </p:spTree>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solidFill>
                  <a:schemeClr val="accent6"/>
                </a:solidFill>
                <a:latin typeface="Arial" charset="0"/>
              </a:rPr>
              <a:t>Thank You to Our Speakers</a:t>
            </a:r>
            <a:endParaRPr lang="en-US" sz="2800" b="1" dirty="0">
              <a:solidFill>
                <a:schemeClr val="accent6"/>
              </a:solidFill>
            </a:endParaRPr>
          </a:p>
        </p:txBody>
      </p:sp>
      <p:sp>
        <p:nvSpPr>
          <p:cNvPr id="3" name="Content Placeholder 2"/>
          <p:cNvSpPr>
            <a:spLocks noGrp="1"/>
          </p:cNvSpPr>
          <p:nvPr>
            <p:ph idx="1"/>
          </p:nvPr>
        </p:nvSpPr>
        <p:spPr>
          <a:xfrm>
            <a:off x="685800" y="1219200"/>
            <a:ext cx="7772400" cy="5105400"/>
          </a:xfrm>
        </p:spPr>
        <p:txBody>
          <a:bodyPr/>
          <a:lstStyle/>
          <a:p>
            <a:pPr>
              <a:lnSpc>
                <a:spcPct val="80000"/>
              </a:lnSpc>
              <a:buFont typeface="Wingdings" pitchFamily="2" charset="2"/>
              <a:buNone/>
            </a:pPr>
            <a:r>
              <a:rPr lang="en-US" sz="1800" dirty="0" smtClean="0"/>
              <a:t>Monique Irmen</a:t>
            </a:r>
          </a:p>
          <a:p>
            <a:pPr>
              <a:lnSpc>
                <a:spcPct val="80000"/>
              </a:lnSpc>
              <a:buFont typeface="Wingdings" pitchFamily="2" charset="2"/>
              <a:buNone/>
            </a:pPr>
            <a:r>
              <a:rPr lang="en-US" sz="1800" dirty="0" smtClean="0"/>
              <a:t>Director, Government Programs</a:t>
            </a:r>
          </a:p>
          <a:p>
            <a:pPr>
              <a:lnSpc>
                <a:spcPct val="80000"/>
              </a:lnSpc>
              <a:buFont typeface="Wingdings" pitchFamily="2" charset="2"/>
              <a:buNone/>
            </a:pPr>
            <a:r>
              <a:rPr lang="en-US" sz="1800" dirty="0" err="1" smtClean="0"/>
              <a:t>RelayHealth</a:t>
            </a:r>
            <a:endParaRPr lang="en-US" sz="1800" dirty="0" smtClean="0"/>
          </a:p>
          <a:p>
            <a:pPr>
              <a:lnSpc>
                <a:spcPct val="80000"/>
              </a:lnSpc>
              <a:buFont typeface="Wingdings" pitchFamily="2" charset="2"/>
              <a:buNone/>
            </a:pPr>
            <a:r>
              <a:rPr lang="en-US" sz="1800" dirty="0" smtClean="0">
                <a:hlinkClick r:id="rId2"/>
              </a:rPr>
              <a:t>monique.irmen@relayhealth.com</a:t>
            </a:r>
            <a:endParaRPr lang="en-US" sz="1800" dirty="0" smtClean="0"/>
          </a:p>
          <a:p>
            <a:pPr>
              <a:lnSpc>
                <a:spcPct val="80000"/>
              </a:lnSpc>
              <a:buFont typeface="Wingdings" pitchFamily="2" charset="2"/>
              <a:buNone/>
            </a:pPr>
            <a:endParaRPr lang="en-US" sz="1800" dirty="0" smtClean="0"/>
          </a:p>
          <a:p>
            <a:pPr>
              <a:lnSpc>
                <a:spcPct val="80000"/>
              </a:lnSpc>
              <a:buFont typeface="Wingdings" pitchFamily="2" charset="2"/>
              <a:buNone/>
            </a:pPr>
            <a:r>
              <a:rPr lang="en-US" sz="1800" dirty="0" smtClean="0"/>
              <a:t>Lisa Chernov</a:t>
            </a:r>
          </a:p>
          <a:p>
            <a:pPr>
              <a:lnSpc>
                <a:spcPct val="80000"/>
              </a:lnSpc>
              <a:buFont typeface="Wingdings" pitchFamily="2" charset="2"/>
              <a:buNone/>
            </a:pPr>
            <a:r>
              <a:rPr lang="en-US" sz="1800" dirty="0" smtClean="0"/>
              <a:t>Pharmacy Program Manager, Medicare Part D</a:t>
            </a:r>
          </a:p>
          <a:p>
            <a:pPr>
              <a:lnSpc>
                <a:spcPct val="80000"/>
              </a:lnSpc>
              <a:buFont typeface="Wingdings" pitchFamily="2" charset="2"/>
              <a:buNone/>
            </a:pPr>
            <a:r>
              <a:rPr lang="en-US" sz="1800" dirty="0" smtClean="0"/>
              <a:t>Magellan Health Services</a:t>
            </a:r>
          </a:p>
          <a:p>
            <a:pPr>
              <a:lnSpc>
                <a:spcPct val="80000"/>
              </a:lnSpc>
              <a:buFont typeface="Wingdings" pitchFamily="2" charset="2"/>
              <a:buNone/>
            </a:pPr>
            <a:r>
              <a:rPr lang="en-US" sz="1800" dirty="0" smtClean="0">
                <a:hlinkClick r:id="rId3"/>
              </a:rPr>
              <a:t>lmchernov@magellanhealth.com</a:t>
            </a:r>
            <a:endParaRPr lang="en-US" sz="1800" dirty="0" smtClean="0"/>
          </a:p>
          <a:p>
            <a:pPr>
              <a:lnSpc>
                <a:spcPct val="80000"/>
              </a:lnSpc>
              <a:buFont typeface="Wingdings" pitchFamily="2" charset="2"/>
              <a:buNone/>
            </a:pPr>
            <a:endParaRPr lang="en-US" sz="1800" dirty="0" smtClean="0"/>
          </a:p>
          <a:p>
            <a:pPr>
              <a:lnSpc>
                <a:spcPct val="80000"/>
              </a:lnSpc>
              <a:buFont typeface="Wingdings" pitchFamily="2" charset="2"/>
              <a:buNone/>
            </a:pPr>
            <a:r>
              <a:rPr lang="en-US" sz="1800" dirty="0" smtClean="0"/>
              <a:t>Lynne Gilbertson</a:t>
            </a:r>
          </a:p>
          <a:p>
            <a:pPr>
              <a:lnSpc>
                <a:spcPct val="80000"/>
              </a:lnSpc>
              <a:buFont typeface="Wingdings" pitchFamily="2" charset="2"/>
              <a:buNone/>
            </a:pPr>
            <a:r>
              <a:rPr lang="en-US" sz="1800" dirty="0" smtClean="0"/>
              <a:t>VP Standards Development </a:t>
            </a:r>
          </a:p>
          <a:p>
            <a:pPr>
              <a:lnSpc>
                <a:spcPct val="80000"/>
              </a:lnSpc>
              <a:buFont typeface="Wingdings" pitchFamily="2" charset="2"/>
              <a:buNone/>
            </a:pPr>
            <a:r>
              <a:rPr lang="en-US" sz="1800" dirty="0" smtClean="0"/>
              <a:t>NCPDP</a:t>
            </a:r>
          </a:p>
          <a:p>
            <a:pPr>
              <a:lnSpc>
                <a:spcPct val="80000"/>
              </a:lnSpc>
              <a:buFont typeface="Wingdings" pitchFamily="2" charset="2"/>
              <a:buNone/>
            </a:pPr>
            <a:r>
              <a:rPr lang="en-US" sz="1800" dirty="0" smtClean="0">
                <a:hlinkClick r:id="rId4"/>
              </a:rPr>
              <a:t>lgilbertson@ncpdp.org</a:t>
            </a:r>
            <a:endParaRPr lang="en-US" sz="1800" dirty="0" smtClean="0"/>
          </a:p>
          <a:p>
            <a:pPr algn="ctr">
              <a:spcBef>
                <a:spcPct val="50000"/>
              </a:spcBef>
              <a:buNone/>
            </a:pPr>
            <a:r>
              <a:rPr lang="en-US" sz="2800" b="1" i="1" dirty="0" smtClean="0">
                <a:solidFill>
                  <a:schemeClr val="accent6"/>
                </a:solidFill>
                <a:latin typeface="Arial" charset="0"/>
              </a:rPr>
              <a:t>And Thank You for Participating!</a:t>
            </a:r>
          </a:p>
          <a:p>
            <a:pPr>
              <a:buNone/>
            </a:pPr>
            <a:endParaRPr lang="en-US" dirty="0" smtClean="0"/>
          </a:p>
          <a:p>
            <a:pPr>
              <a:buNone/>
            </a:pPr>
            <a:endParaRPr lang="en-US" dirty="0" smtClean="0"/>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7010400" cy="1295400"/>
          </a:xfrm>
        </p:spPr>
        <p:txBody>
          <a:bodyPr/>
          <a:lstStyle/>
          <a:p>
            <a:r>
              <a:rPr lang="en-US" sz="2800" dirty="0" smtClean="0"/>
              <a:t>NCPDP is facilitating the hosting of a list for qualified plans that are supplemental to Part D</a:t>
            </a:r>
            <a:endParaRPr lang="en-US" sz="2800" dirty="0"/>
          </a:p>
        </p:txBody>
      </p:sp>
      <p:sp>
        <p:nvSpPr>
          <p:cNvPr id="3" name="Content Placeholder 2"/>
          <p:cNvSpPr>
            <a:spLocks noGrp="1"/>
          </p:cNvSpPr>
          <p:nvPr>
            <p:ph idx="1"/>
          </p:nvPr>
        </p:nvSpPr>
        <p:spPr>
          <a:xfrm>
            <a:off x="685800" y="3886200"/>
            <a:ext cx="7772400" cy="2514600"/>
          </a:xfrm>
        </p:spPr>
        <p:txBody>
          <a:bodyPr/>
          <a:lstStyle/>
          <a:p>
            <a:pPr algn="ctr">
              <a:spcBef>
                <a:spcPct val="0"/>
              </a:spcBef>
              <a:buNone/>
            </a:pPr>
            <a:r>
              <a:rPr lang="en-US" sz="2800" dirty="0" smtClean="0">
                <a:solidFill>
                  <a:srgbClr val="003399"/>
                </a:solidFill>
                <a:latin typeface="+mj-lt"/>
                <a:ea typeface="+mj-ea"/>
                <a:cs typeface="+mj-cs"/>
              </a:rPr>
              <a:t>SPAPs and ADAPs need to validate the list by December 19, 2011.</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Why are we creating an </a:t>
            </a:r>
            <a:r>
              <a:rPr lang="en-US" sz="2800" b="1" dirty="0" err="1" smtClean="0"/>
              <a:t>SPAP</a:t>
            </a:r>
            <a:r>
              <a:rPr lang="en-US" sz="2800" b="1" dirty="0" smtClean="0"/>
              <a:t>/</a:t>
            </a:r>
            <a:r>
              <a:rPr lang="en-US" sz="2800" b="1" dirty="0" err="1" smtClean="0"/>
              <a:t>ADAP</a:t>
            </a:r>
            <a:r>
              <a:rPr lang="en-US" sz="2800" b="1" dirty="0" smtClean="0"/>
              <a:t> Unique BIN-</a:t>
            </a:r>
            <a:r>
              <a:rPr lang="en-US" sz="2800" b="1" dirty="0" err="1" smtClean="0"/>
              <a:t>PCN</a:t>
            </a:r>
            <a:r>
              <a:rPr lang="en-US" sz="2800" b="1" dirty="0" smtClean="0"/>
              <a:t> List?</a:t>
            </a:r>
            <a:endParaRPr lang="en-US" sz="2800" b="1" dirty="0"/>
          </a:p>
        </p:txBody>
      </p:sp>
      <p:sp>
        <p:nvSpPr>
          <p:cNvPr id="3" name="Content Placeholder 2"/>
          <p:cNvSpPr>
            <a:spLocks noGrp="1"/>
          </p:cNvSpPr>
          <p:nvPr>
            <p:ph idx="1"/>
          </p:nvPr>
        </p:nvSpPr>
        <p:spPr>
          <a:xfrm>
            <a:off x="685800" y="1371600"/>
            <a:ext cx="7772400" cy="4724400"/>
          </a:xfrm>
        </p:spPr>
        <p:txBody>
          <a:bodyPr/>
          <a:lstStyle/>
          <a:p>
            <a:r>
              <a:rPr lang="en-US" sz="2000" dirty="0" smtClean="0"/>
              <a:t>The industry is trying to address delays in the data that result in supplemental payment transactions not being generated and, therefore, not received by the Part D Plan.</a:t>
            </a:r>
          </a:p>
          <a:p>
            <a:r>
              <a:rPr lang="en-US" sz="2000" dirty="0" smtClean="0"/>
              <a:t>The industry is trying to improve the process to ensure qualified supplemental paid claims are appropriately included in TrOOP and are considered when adjustments need to made.</a:t>
            </a:r>
          </a:p>
          <a:p>
            <a:r>
              <a:rPr lang="en-US" sz="2000" dirty="0" smtClean="0"/>
              <a:t>There is no central repository for the identification of the unique </a:t>
            </a:r>
            <a:r>
              <a:rPr lang="en-US" sz="2000" dirty="0" err="1" smtClean="0"/>
              <a:t>RxBIN</a:t>
            </a:r>
            <a:r>
              <a:rPr lang="en-US" sz="2000" dirty="0" smtClean="0"/>
              <a:t> and </a:t>
            </a:r>
            <a:r>
              <a:rPr lang="en-US" sz="2000" dirty="0" err="1" smtClean="0"/>
              <a:t>RxPCNs</a:t>
            </a:r>
            <a:r>
              <a:rPr lang="en-US" sz="2000" dirty="0" smtClean="0"/>
              <a:t> that are ADAPs and SPAPs in order to address these issues.</a:t>
            </a:r>
          </a:p>
          <a:p>
            <a:endParaRPr lang="en-US" dirty="0"/>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It all begins with Part D</a:t>
            </a:r>
            <a:endParaRPr lang="en-US" sz="2800" dirty="0"/>
          </a:p>
        </p:txBody>
      </p:sp>
    </p:spTree>
  </p:cSld>
  <p:clrMapOvr>
    <a:masterClrMapping/>
  </p:clrMapOvr>
  <p:transition>
    <p:randomBar/>
  </p:transition>
</p:sld>
</file>

<file path=ppt/theme/theme1.xml><?xml version="1.0" encoding="utf-8"?>
<a:theme xmlns:a="http://schemas.openxmlformats.org/drawingml/2006/main" name="NCPDP Template">
  <a:themeElements>
    <a:clrScheme name="NCPDP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CPD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noFill/>
        <a:ln w="9525" cap="flat" cmpd="sng" algn="ctr">
          <a:noFill/>
          <a:prstDash val="solid"/>
          <a:round/>
          <a:headEnd type="none" w="med" len="med"/>
          <a:tailEnd type="arrow"/>
        </a:ln>
        <a:effectLst/>
      </a:spPr>
      <a:bodyPr/>
      <a:lstStyle/>
    </a:lnDef>
  </a:objectDefaults>
  <a:extraClrSchemeLst>
    <a:extraClrScheme>
      <a:clrScheme name="NCPDP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CPDP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PDP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PDP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PD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PD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CPD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PDP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C6E7F5449FC143B2700A5CBBF2A7D3" ma:contentTypeVersion="0" ma:contentTypeDescription="Create a new document." ma:contentTypeScope="" ma:versionID="ee5a52b8e66c1e79fbf93b374f5ec1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CDE88A-7E81-4B33-A0C5-ABAE6364E380}"/>
</file>

<file path=customXml/itemProps2.xml><?xml version="1.0" encoding="utf-8"?>
<ds:datastoreItem xmlns:ds="http://schemas.openxmlformats.org/officeDocument/2006/customXml" ds:itemID="{1B7CF21F-A7E4-482E-9235-7778BEA1562F}"/>
</file>

<file path=customXml/itemProps3.xml><?xml version="1.0" encoding="utf-8"?>
<ds:datastoreItem xmlns:ds="http://schemas.openxmlformats.org/officeDocument/2006/customXml" ds:itemID="{5CB5FC08-BCE2-48BE-B6DE-DDF04FFC024C}"/>
</file>

<file path=docProps/app.xml><?xml version="1.0" encoding="utf-8"?>
<Properties xmlns="http://schemas.openxmlformats.org/officeDocument/2006/extended-properties" xmlns:vt="http://schemas.openxmlformats.org/officeDocument/2006/docPropsVTypes">
  <Template/>
  <TotalTime>13036</TotalTime>
  <Words>4577</Words>
  <Application>Microsoft Office PowerPoint</Application>
  <PresentationFormat>On-screen Show (4:3)</PresentationFormat>
  <Paragraphs>457</Paragraphs>
  <Slides>67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Wingdings</vt:lpstr>
      <vt:lpstr>Times New Roman</vt:lpstr>
      <vt:lpstr>Calibri</vt:lpstr>
      <vt:lpstr>NCPDP Template</vt:lpstr>
      <vt:lpstr>Medicare Part D December 6, 2011</vt:lpstr>
      <vt:lpstr>Webinar Success</vt:lpstr>
      <vt:lpstr>What is NCPDP?</vt:lpstr>
      <vt:lpstr>Objectives</vt:lpstr>
      <vt:lpstr>Acronyms/Definitions</vt:lpstr>
      <vt:lpstr>Acronyms/Definitions, cont.</vt:lpstr>
      <vt:lpstr>NCPDP is facilitating the hosting of a list for qualified plans that are supplemental to Part D</vt:lpstr>
      <vt:lpstr>Why are we creating an SPAP/ADAP Unique BIN-PCN List?</vt:lpstr>
      <vt:lpstr>It all begins with Part D</vt:lpstr>
      <vt:lpstr>Part D TrOOP Definition</vt:lpstr>
      <vt:lpstr>Part D Plans must keep track of TrOOP </vt:lpstr>
      <vt:lpstr> CMS Requires Part D Sponsors   to Track TrOOP </vt:lpstr>
      <vt:lpstr>While CMS requires coordination of benefits,  it is only required if certain conditions exist</vt:lpstr>
      <vt:lpstr>The Claim is for a Part D Drug/Service</vt:lpstr>
      <vt:lpstr>What does tracking TrOOP expenditures mean to qualified supplemental payers? (Why is coordination of benefits important to me as a supplemental payer?)</vt:lpstr>
      <vt:lpstr>How Part D Plans use supplemental claim information</vt:lpstr>
      <vt:lpstr>Two Categories of  Part D Supplemental Payers</vt:lpstr>
      <vt:lpstr>Supplemental Payers whose Payments Apply to TrOOP</vt:lpstr>
      <vt:lpstr>Supplemental Payments that Apply to TrOOP</vt:lpstr>
      <vt:lpstr>Supplemental Payers Whose  Payments Reduce TrOOP</vt:lpstr>
      <vt:lpstr>Supplemental Payments that Reduce TrOOP</vt:lpstr>
      <vt:lpstr>Why some qualified supplemental claims are not applied to TrOOP</vt:lpstr>
      <vt:lpstr>How supplemental claims payment information is provided to the Part D Plan</vt:lpstr>
      <vt:lpstr>Which method should be used?</vt:lpstr>
      <vt:lpstr>What supplemental claim information is provided to the Part D Plan?</vt:lpstr>
      <vt:lpstr>For Supplemental Payers that do not pay claims real-time on-line</vt:lpstr>
      <vt:lpstr>How the supplemental payer’s paid amount is transmitted to the Part D Plan if they are paid on-line</vt:lpstr>
      <vt:lpstr>Batch N File Process</vt:lpstr>
      <vt:lpstr>Eligibility and how claims are processed The impact to the Qualified Supplemental Payer</vt:lpstr>
      <vt:lpstr>4Rx Elements For Routing Claims</vt:lpstr>
      <vt:lpstr>SPAP/ADAP Data Sharing Agreement</vt:lpstr>
      <vt:lpstr>Successful Application to TrOOP</vt:lpstr>
      <vt:lpstr>SPAP/ADAP Eligibility Match Criteria</vt:lpstr>
      <vt:lpstr>Transaction Facilitator Data Matching</vt:lpstr>
      <vt:lpstr>What happens when eligibility information from the claim does not match what is on file with CMS?</vt:lpstr>
      <vt:lpstr>How Part D plans find a member and how the supplemental information  is applied to TrOOP</vt:lpstr>
      <vt:lpstr>What Happens if the Supplemental N does not match OHI the Part D Plan/Processor has on file</vt:lpstr>
      <vt:lpstr>Why eligibility data can be out of sync</vt:lpstr>
      <vt:lpstr>Top Reasons Why Transactions Fail</vt:lpstr>
      <vt:lpstr>Matched Records </vt:lpstr>
      <vt:lpstr>Non-Matched Records </vt:lpstr>
      <vt:lpstr>Let’s Take a Look at Problems That Have Surfaced with Supplemental TrOOP</vt:lpstr>
      <vt:lpstr>Changes Made by CMS in 2011 to  Support More Efficient Data Matching  </vt:lpstr>
      <vt:lpstr>CMS “Locked down” SPAP/ADAP records</vt:lpstr>
      <vt:lpstr>COB/OHI Records Deleted</vt:lpstr>
      <vt:lpstr>Okay, so why is a list of qualified SPAP/ADAPs needed?</vt:lpstr>
      <vt:lpstr>Who will use the SPAP/ADAP list?</vt:lpstr>
      <vt:lpstr>Transaction Facilitator use of SPAP/ADAP Unique RxBIN RxPCN List</vt:lpstr>
      <vt:lpstr>Proposed use of SPAP/ADAP List by Part D Plans</vt:lpstr>
      <vt:lpstr>Slide 50</vt:lpstr>
      <vt:lpstr>Recap of Benefits to qualified SPAP/ADAPs</vt:lpstr>
      <vt:lpstr>How it should be done!</vt:lpstr>
      <vt:lpstr>How it should be done, cont.</vt:lpstr>
      <vt:lpstr>The Process To Update the SPAP ADAP Unique BIN/PCN Spreadsheet</vt:lpstr>
      <vt:lpstr>The Process</vt:lpstr>
      <vt:lpstr>The Process continued</vt:lpstr>
      <vt:lpstr>Use of the Spreadsheet</vt:lpstr>
      <vt:lpstr>Future Opportunities </vt:lpstr>
      <vt:lpstr>Recommendations for Changes</vt:lpstr>
      <vt:lpstr>Join the Effort</vt:lpstr>
      <vt:lpstr>NCPDP Information</vt:lpstr>
      <vt:lpstr>References</vt:lpstr>
      <vt:lpstr>Medicare Prescription Drug Benefit Manual Chapter 14</vt:lpstr>
      <vt:lpstr>Part D Requirements- Retroactivity</vt:lpstr>
      <vt:lpstr> AIDS Drug Assistance Programs (ADAP)  </vt:lpstr>
      <vt:lpstr>Instructions to ADAPs</vt:lpstr>
      <vt:lpstr>Thank You to Our Speakers</vt:lpstr>
    </vt:vector>
  </TitlesOfParts>
  <Company>Magellan Health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 D</dc:title>
  <dc:creator>LMBowers</dc:creator>
  <cp:lastModifiedBy>%USERNAME%</cp:lastModifiedBy>
  <cp:revision>652</cp:revision>
  <dcterms:created xsi:type="dcterms:W3CDTF">2011-11-08T13:19:38Z</dcterms:created>
  <dcterms:modified xsi:type="dcterms:W3CDTF">2016-07-14T14:04:13Z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TC018572779991</vt:lpwstr>
  </property>
  <property fmtid="{D5CDD505-2E9C-101B-9397-08002B2CF9AE}" pid="3" name="ContentTypeId">
    <vt:lpwstr>0x01010066C6E7F5449FC143B2700A5CBBF2A7D3</vt:lpwstr>
  </property>
</Properties>
</file>